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notesMasterIdLst>
    <p:notesMasterId r:id="rId41"/>
  </p:notesMasterIdLst>
  <p:sldIdLst>
    <p:sldId id="339" r:id="rId2"/>
    <p:sldId id="257" r:id="rId3"/>
    <p:sldId id="438" r:id="rId4"/>
    <p:sldId id="439" r:id="rId5"/>
    <p:sldId id="440" r:id="rId6"/>
    <p:sldId id="441" r:id="rId7"/>
    <p:sldId id="442" r:id="rId8"/>
    <p:sldId id="443" r:id="rId9"/>
    <p:sldId id="444" r:id="rId10"/>
    <p:sldId id="445" r:id="rId11"/>
    <p:sldId id="446" r:id="rId12"/>
    <p:sldId id="447" r:id="rId13"/>
    <p:sldId id="448" r:id="rId14"/>
    <p:sldId id="450" r:id="rId15"/>
    <p:sldId id="451" r:id="rId16"/>
    <p:sldId id="452" r:id="rId17"/>
    <p:sldId id="454" r:id="rId18"/>
    <p:sldId id="457" r:id="rId19"/>
    <p:sldId id="458" r:id="rId20"/>
    <p:sldId id="459" r:id="rId21"/>
    <p:sldId id="460" r:id="rId22"/>
    <p:sldId id="461" r:id="rId23"/>
    <p:sldId id="462" r:id="rId24"/>
    <p:sldId id="477" r:id="rId25"/>
    <p:sldId id="478" r:id="rId26"/>
    <p:sldId id="464" r:id="rId27"/>
    <p:sldId id="465" r:id="rId28"/>
    <p:sldId id="466" r:id="rId29"/>
    <p:sldId id="468" r:id="rId30"/>
    <p:sldId id="469" r:id="rId31"/>
    <p:sldId id="476" r:id="rId32"/>
    <p:sldId id="470" r:id="rId33"/>
    <p:sldId id="471" r:id="rId34"/>
    <p:sldId id="472" r:id="rId35"/>
    <p:sldId id="473" r:id="rId36"/>
    <p:sldId id="474" r:id="rId37"/>
    <p:sldId id="479" r:id="rId38"/>
    <p:sldId id="480" r:id="rId39"/>
    <p:sldId id="467" r:id="rId40"/>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CC00"/>
    <a:srgbClr val="FF9966"/>
    <a:srgbClr val="CCFF99"/>
    <a:srgbClr val="FFCCFF"/>
    <a:srgbClr val="FFFFCC"/>
    <a:srgbClr val="FDFECE"/>
    <a:srgbClr val="FF7C80"/>
    <a:srgbClr val="AEF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7" autoAdjust="0"/>
  </p:normalViewPr>
  <p:slideViewPr>
    <p:cSldViewPr>
      <p:cViewPr varScale="1">
        <p:scale>
          <a:sx n="70" d="100"/>
          <a:sy n="70" d="100"/>
        </p:scale>
        <p:origin x="-11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notesViewPr>
    <p:cSldViewPr>
      <p:cViewPr varScale="1">
        <p:scale>
          <a:sx n="60" d="100"/>
          <a:sy n="60" d="100"/>
        </p:scale>
        <p:origin x="-2478"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65.wmf"/><Relationship Id="rId3" Type="http://schemas.openxmlformats.org/officeDocument/2006/relationships/image" Target="../media/image63.wmf"/><Relationship Id="rId7" Type="http://schemas.openxmlformats.org/officeDocument/2006/relationships/image" Target="../media/image84.wmf"/><Relationship Id="rId12" Type="http://schemas.openxmlformats.org/officeDocument/2006/relationships/image" Target="../media/image8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7.wmf"/><Relationship Id="rId11" Type="http://schemas.openxmlformats.org/officeDocument/2006/relationships/image" Target="../media/image78.wmf"/><Relationship Id="rId5" Type="http://schemas.openxmlformats.org/officeDocument/2006/relationships/image" Target="../media/image66.wmf"/><Relationship Id="rId10" Type="http://schemas.openxmlformats.org/officeDocument/2006/relationships/image" Target="../media/image85.wmf"/><Relationship Id="rId4" Type="http://schemas.openxmlformats.org/officeDocument/2006/relationships/image" Target="../media/image64.wmf"/><Relationship Id="rId9" Type="http://schemas.openxmlformats.org/officeDocument/2006/relationships/image" Target="../media/image82.wmf"/><Relationship Id="rId14" Type="http://schemas.openxmlformats.org/officeDocument/2006/relationships/image" Target="../media/image8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 Id="rId9" Type="http://schemas.openxmlformats.org/officeDocument/2006/relationships/image" Target="../media/image9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5" Type="http://schemas.openxmlformats.org/officeDocument/2006/relationships/image" Target="../media/image116.wmf"/><Relationship Id="rId4" Type="http://schemas.openxmlformats.org/officeDocument/2006/relationships/image" Target="../media/image11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image" Target="../media/image62.wmf"/><Relationship Id="rId7" Type="http://schemas.openxmlformats.org/officeDocument/2006/relationships/image" Target="../media/image127.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131.wmf"/><Relationship Id="rId7" Type="http://schemas.openxmlformats.org/officeDocument/2006/relationships/image" Target="../media/image134.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3.wmf"/><Relationship Id="rId5" Type="http://schemas.openxmlformats.org/officeDocument/2006/relationships/image" Target="../media/image124.wmf"/><Relationship Id="rId4" Type="http://schemas.openxmlformats.org/officeDocument/2006/relationships/image" Target="../media/image132.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image" Target="../media/image137.wmf"/><Relationship Id="rId7" Type="http://schemas.openxmlformats.org/officeDocument/2006/relationships/image" Target="../media/image140.wmf"/><Relationship Id="rId2" Type="http://schemas.openxmlformats.org/officeDocument/2006/relationships/image" Target="../media/image123.wmf"/><Relationship Id="rId1" Type="http://schemas.openxmlformats.org/officeDocument/2006/relationships/image" Target="../media/image136.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24.wmf"/><Relationship Id="rId9" Type="http://schemas.openxmlformats.org/officeDocument/2006/relationships/image" Target="../media/image1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image" Target="../media/image144.wmf"/><Relationship Id="rId7" Type="http://schemas.openxmlformats.org/officeDocument/2006/relationships/image" Target="../media/image146.wmf"/><Relationship Id="rId2" Type="http://schemas.openxmlformats.org/officeDocument/2006/relationships/image" Target="../media/image130.wmf"/><Relationship Id="rId1" Type="http://schemas.openxmlformats.org/officeDocument/2006/relationships/image" Target="../media/image143.wmf"/><Relationship Id="rId6" Type="http://schemas.openxmlformats.org/officeDocument/2006/relationships/image" Target="../media/image145.wmf"/><Relationship Id="rId5" Type="http://schemas.openxmlformats.org/officeDocument/2006/relationships/image" Target="../media/image124.wmf"/><Relationship Id="rId4" Type="http://schemas.openxmlformats.org/officeDocument/2006/relationships/image" Target="../media/image13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image" Target="../media/image82.wmf"/><Relationship Id="rId3" Type="http://schemas.openxmlformats.org/officeDocument/2006/relationships/image" Target="../media/image62.wmf"/><Relationship Id="rId7" Type="http://schemas.openxmlformats.org/officeDocument/2006/relationships/image" Target="../media/image67.wmf"/><Relationship Id="rId12" Type="http://schemas.openxmlformats.org/officeDocument/2006/relationships/image" Target="../media/image81.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6.wmf"/><Relationship Id="rId11" Type="http://schemas.openxmlformats.org/officeDocument/2006/relationships/image" Target="../media/image80.wmf"/><Relationship Id="rId5" Type="http://schemas.openxmlformats.org/officeDocument/2006/relationships/image" Target="../media/image64.wmf"/><Relationship Id="rId10" Type="http://schemas.openxmlformats.org/officeDocument/2006/relationships/image" Target="../media/image79.wmf"/><Relationship Id="rId4" Type="http://schemas.openxmlformats.org/officeDocument/2006/relationships/image" Target="../media/image63.wmf"/><Relationship Id="rId9" Type="http://schemas.openxmlformats.org/officeDocument/2006/relationships/image" Target="../media/image78.wmf"/><Relationship Id="rId14"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B65F7933-D422-4531-A84C-50A6A9C02272}" type="datetimeFigureOut">
              <a:rPr lang="en-US"/>
              <a:pPr>
                <a:defRPr/>
              </a:pPr>
              <a:t>12/7/2017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A1CCDDF2-9FBA-4492-BB73-5A5FC702EE38}" type="slidenum">
              <a:rPr lang="en-US"/>
              <a:pPr>
                <a:defRPr/>
              </a:pPr>
              <a:t>‹#›</a:t>
            </a:fld>
            <a:endParaRPr lang="en-US" dirty="0"/>
          </a:p>
        </p:txBody>
      </p:sp>
    </p:spTree>
    <p:extLst>
      <p:ext uri="{BB962C8B-B14F-4D97-AF65-F5344CB8AC3E}">
        <p14:creationId xmlns:p14="http://schemas.microsoft.com/office/powerpoint/2010/main" val="41642366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9A979B-FDAF-4A80-B2FA-CABAA9245609}" type="slidenum">
              <a:rPr lang="en-US" smtClean="0">
                <a:cs typeface="Arial" charset="0"/>
              </a:rPr>
              <a:pPr fontAlgn="base">
                <a:spcBef>
                  <a:spcPct val="0"/>
                </a:spcBef>
                <a:spcAft>
                  <a:spcPct val="0"/>
                </a:spcAft>
                <a:defRPr/>
              </a:pPr>
              <a:t>2</a:t>
            </a:fld>
            <a:endParaRPr lang="en-US"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a:defRPr/>
            </a:pPr>
            <a:fld id="{987F934D-B296-4864-94BC-0306BAE75A39}" type="datetimeFigureOut">
              <a:rPr lang="en-US" smtClean="0"/>
              <a:pPr>
                <a:defRPr/>
              </a:pPr>
              <a:t>12/7/2017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B2C9BEB-60D5-4233-9A10-92F6C68C7833}" type="slidenum">
              <a:rPr lang="en-US" smtClean="0"/>
              <a:pPr>
                <a:defRPr/>
              </a:pPr>
              <a:t>‹#›</a:t>
            </a:fld>
            <a:endParaRPr lang="en-US" dirty="0"/>
          </a:p>
        </p:txBody>
      </p:sp>
    </p:spTree>
    <p:extLst>
      <p:ext uri="{BB962C8B-B14F-4D97-AF65-F5344CB8AC3E}">
        <p14:creationId xmlns:p14="http://schemas.microsoft.com/office/powerpoint/2010/main" val="314808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a:defRPr/>
            </a:pPr>
            <a:fld id="{3BCD51E7-E09B-41BB-9218-E41FF0B5BBDD}" type="datetimeFigureOut">
              <a:rPr lang="en-US" smtClean="0"/>
              <a:pPr>
                <a:defRPr/>
              </a:pPr>
              <a:t>12/7/2017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955A14-A58D-43DB-9BC2-202E9C0BB65C}" type="slidenum">
              <a:rPr lang="en-US" smtClean="0"/>
              <a:pPr>
                <a:defRPr/>
              </a:pPr>
              <a:t>‹#›</a:t>
            </a:fld>
            <a:endParaRPr lang="en-US" dirty="0"/>
          </a:p>
        </p:txBody>
      </p:sp>
    </p:spTree>
    <p:extLst>
      <p:ext uri="{BB962C8B-B14F-4D97-AF65-F5344CB8AC3E}">
        <p14:creationId xmlns:p14="http://schemas.microsoft.com/office/powerpoint/2010/main" val="100081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a:defRPr/>
            </a:pPr>
            <a:fld id="{E84DC3C4-821D-498C-8485-9C9E06E0C7A4}" type="datetimeFigureOut">
              <a:rPr lang="en-US" smtClean="0"/>
              <a:pPr>
                <a:defRPr/>
              </a:pPr>
              <a:t>12/7/2017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C2FBC24-9E48-47AE-80CA-C8617D4B8340}" type="slidenum">
              <a:rPr lang="en-US" smtClean="0"/>
              <a:pPr>
                <a:defRPr/>
              </a:pPr>
              <a:t>‹#›</a:t>
            </a:fld>
            <a:endParaRPr lang="en-US" dirty="0"/>
          </a:p>
        </p:txBody>
      </p:sp>
    </p:spTree>
    <p:extLst>
      <p:ext uri="{BB962C8B-B14F-4D97-AF65-F5344CB8AC3E}">
        <p14:creationId xmlns:p14="http://schemas.microsoft.com/office/powerpoint/2010/main" val="310593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a:defRPr/>
            </a:pPr>
            <a:fld id="{D0C3343A-4B4F-45A9-BD9F-DE49DC71C485}" type="datetimeFigureOut">
              <a:rPr lang="en-US" smtClean="0"/>
              <a:pPr>
                <a:defRPr/>
              </a:pPr>
              <a:t>12/7/2017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2EE3433-ABD8-406C-93DF-2847AE30D3FB}" type="slidenum">
              <a:rPr lang="en-US" smtClean="0"/>
              <a:pPr>
                <a:defRPr/>
              </a:pPr>
              <a:t>‹#›</a:t>
            </a:fld>
            <a:endParaRPr lang="en-US" dirty="0"/>
          </a:p>
        </p:txBody>
      </p:sp>
    </p:spTree>
    <p:extLst>
      <p:ext uri="{BB962C8B-B14F-4D97-AF65-F5344CB8AC3E}">
        <p14:creationId xmlns:p14="http://schemas.microsoft.com/office/powerpoint/2010/main" val="54748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C905DD3-0DE0-496B-A090-B4D124BA4A27}" type="datetimeFigureOut">
              <a:rPr lang="en-US" smtClean="0"/>
              <a:pPr>
                <a:defRPr/>
              </a:pPr>
              <a:t>12/7/2017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3AEE62-713B-4F14-978D-3E5DCA38CE9D}" type="slidenum">
              <a:rPr lang="en-US" smtClean="0"/>
              <a:pPr>
                <a:defRPr/>
              </a:pPr>
              <a:t>‹#›</a:t>
            </a:fld>
            <a:endParaRPr lang="en-US" dirty="0"/>
          </a:p>
        </p:txBody>
      </p:sp>
    </p:spTree>
    <p:extLst>
      <p:ext uri="{BB962C8B-B14F-4D97-AF65-F5344CB8AC3E}">
        <p14:creationId xmlns:p14="http://schemas.microsoft.com/office/powerpoint/2010/main" val="408017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a:defRPr/>
            </a:pPr>
            <a:fld id="{1E1C02F8-EF4F-403E-9AC0-95D2497963F6}" type="datetimeFigureOut">
              <a:rPr lang="en-US" smtClean="0"/>
              <a:pPr>
                <a:defRPr/>
              </a:pPr>
              <a:t>12/7/2017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B5FAAC0-3C99-437D-B2AF-95EB674EB94E}" type="slidenum">
              <a:rPr lang="en-US" smtClean="0"/>
              <a:pPr>
                <a:defRPr/>
              </a:pPr>
              <a:t>‹#›</a:t>
            </a:fld>
            <a:endParaRPr lang="en-US" dirty="0"/>
          </a:p>
        </p:txBody>
      </p:sp>
    </p:spTree>
    <p:extLst>
      <p:ext uri="{BB962C8B-B14F-4D97-AF65-F5344CB8AC3E}">
        <p14:creationId xmlns:p14="http://schemas.microsoft.com/office/powerpoint/2010/main" val="36167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a:defRPr/>
            </a:pPr>
            <a:fld id="{6247D40F-C082-4C19-8DF6-152ADC03E383}" type="datetimeFigureOut">
              <a:rPr lang="en-US" smtClean="0"/>
              <a:pPr>
                <a:defRPr/>
              </a:pPr>
              <a:t>12/7/2017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0D31623-AAB3-450B-8B9C-7AB068FB15C9}" type="slidenum">
              <a:rPr lang="en-US" smtClean="0"/>
              <a:pPr>
                <a:defRPr/>
              </a:pPr>
              <a:t>‹#›</a:t>
            </a:fld>
            <a:endParaRPr lang="en-US" dirty="0"/>
          </a:p>
        </p:txBody>
      </p:sp>
    </p:spTree>
    <p:extLst>
      <p:ext uri="{BB962C8B-B14F-4D97-AF65-F5344CB8AC3E}">
        <p14:creationId xmlns:p14="http://schemas.microsoft.com/office/powerpoint/2010/main" val="242499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a:defRPr/>
            </a:pPr>
            <a:fld id="{394D0683-988B-4DCF-AACC-930EE778885B}" type="datetimeFigureOut">
              <a:rPr lang="en-US" smtClean="0"/>
              <a:pPr>
                <a:defRPr/>
              </a:pPr>
              <a:t>12/7/2017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08019C4-4D00-4C1B-B6C7-576E2E14E5C0}" type="slidenum">
              <a:rPr lang="en-US" smtClean="0"/>
              <a:pPr>
                <a:defRPr/>
              </a:pPr>
              <a:t>‹#›</a:t>
            </a:fld>
            <a:endParaRPr lang="en-US" dirty="0"/>
          </a:p>
        </p:txBody>
      </p:sp>
    </p:spTree>
    <p:extLst>
      <p:ext uri="{BB962C8B-B14F-4D97-AF65-F5344CB8AC3E}">
        <p14:creationId xmlns:p14="http://schemas.microsoft.com/office/powerpoint/2010/main" val="257126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1264D37-BBCA-4CC0-8615-8D00C3E2067B}" type="datetimeFigureOut">
              <a:rPr lang="en-US" smtClean="0"/>
              <a:pPr>
                <a:defRPr/>
              </a:pPr>
              <a:t>12/7/2017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AD6AE9F-8FEC-4536-AF73-33F5A4FD4FDB}" type="slidenum">
              <a:rPr lang="en-US" smtClean="0"/>
              <a:pPr>
                <a:defRPr/>
              </a:pPr>
              <a:t>‹#›</a:t>
            </a:fld>
            <a:endParaRPr lang="en-US" dirty="0"/>
          </a:p>
        </p:txBody>
      </p:sp>
    </p:spTree>
    <p:extLst>
      <p:ext uri="{BB962C8B-B14F-4D97-AF65-F5344CB8AC3E}">
        <p14:creationId xmlns:p14="http://schemas.microsoft.com/office/powerpoint/2010/main" val="310340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FBB8D85-CA61-45E7-A658-F7332F0D2538}" type="datetimeFigureOut">
              <a:rPr lang="en-US" smtClean="0"/>
              <a:pPr>
                <a:defRPr/>
              </a:pPr>
              <a:t>12/7/2017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A5CD5A0-CE94-4623-BB81-69F447B477DD}" type="slidenum">
              <a:rPr lang="en-US" smtClean="0"/>
              <a:pPr>
                <a:defRPr/>
              </a:pPr>
              <a:t>‹#›</a:t>
            </a:fld>
            <a:endParaRPr lang="en-US" dirty="0"/>
          </a:p>
        </p:txBody>
      </p:sp>
    </p:spTree>
    <p:extLst>
      <p:ext uri="{BB962C8B-B14F-4D97-AF65-F5344CB8AC3E}">
        <p14:creationId xmlns:p14="http://schemas.microsoft.com/office/powerpoint/2010/main" val="429488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C4A2AF8-5F84-42FB-8F12-B1C0D64EDCCE}" type="datetimeFigureOut">
              <a:rPr lang="en-US" smtClean="0"/>
              <a:pPr>
                <a:defRPr/>
              </a:pPr>
              <a:t>12/7/2017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95BEE15-38FD-4A73-A7CF-AE9AD46E0899}" type="slidenum">
              <a:rPr lang="en-US" smtClean="0"/>
              <a:pPr>
                <a:defRPr/>
              </a:pPr>
              <a:t>‹#›</a:t>
            </a:fld>
            <a:endParaRPr lang="en-US" dirty="0"/>
          </a:p>
        </p:txBody>
      </p:sp>
    </p:spTree>
    <p:extLst>
      <p:ext uri="{BB962C8B-B14F-4D97-AF65-F5344CB8AC3E}">
        <p14:creationId xmlns:p14="http://schemas.microsoft.com/office/powerpoint/2010/main" val="370917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DA2D0AE0-780E-4ACE-B04F-19B1AA730C7C}" type="datetimeFigureOut">
              <a:rPr lang="en-US" smtClean="0"/>
              <a:pPr>
                <a:defRPr/>
              </a:pPr>
              <a:t>12/7/2017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903E9DA4-8E3A-4EA8-A274-E9A7C014FA0F}" type="slidenum">
              <a:rPr lang="en-US" smtClean="0"/>
              <a:pPr>
                <a:defRPr/>
              </a:pPr>
              <a:t>‹#›</a:t>
            </a:fld>
            <a:endParaRPr lang="en-US" dirty="0"/>
          </a:p>
        </p:txBody>
      </p:sp>
    </p:spTree>
    <p:extLst>
      <p:ext uri="{BB962C8B-B14F-4D97-AF65-F5344CB8AC3E}">
        <p14:creationId xmlns:p14="http://schemas.microsoft.com/office/powerpoint/2010/main" val="32952689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gineering.uodiyala.edu.iq/" TargetMode="External"/><Relationship Id="rId2" Type="http://schemas.openxmlformats.org/officeDocument/2006/relationships/hyperlink" Target="mailto:dr.Nasrallah@engineering.uodiyala.edu.iq"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3.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15.bin"/><Relationship Id="rId18" Type="http://schemas.openxmlformats.org/officeDocument/2006/relationships/image" Target="../media/image44.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41.wmf"/><Relationship Id="rId17" Type="http://schemas.openxmlformats.org/officeDocument/2006/relationships/oleObject" Target="../embeddings/oleObject17.bin"/><Relationship Id="rId2" Type="http://schemas.openxmlformats.org/officeDocument/2006/relationships/slideLayout" Target="../slideLayouts/slideLayout7.xml"/><Relationship Id="rId16" Type="http://schemas.openxmlformats.org/officeDocument/2006/relationships/image" Target="../media/image43.wmf"/><Relationship Id="rId1" Type="http://schemas.openxmlformats.org/officeDocument/2006/relationships/vmlDrawing" Target="../drawings/vmlDrawing3.vml"/><Relationship Id="rId6" Type="http://schemas.openxmlformats.org/officeDocument/2006/relationships/image" Target="../media/image38.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13.bin"/><Relationship Id="rId14" Type="http://schemas.openxmlformats.org/officeDocument/2006/relationships/image" Target="../media/image42.wmf"/></Relationships>
</file>

<file path=ppt/slides/_rels/slide17.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23.bin"/><Relationship Id="rId18" Type="http://schemas.openxmlformats.org/officeDocument/2006/relationships/image" Target="../media/image52.wmf"/><Relationship Id="rId26" Type="http://schemas.openxmlformats.org/officeDocument/2006/relationships/image" Target="../media/image56.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49.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image" Target="../media/image51.wmf"/><Relationship Id="rId20" Type="http://schemas.openxmlformats.org/officeDocument/2006/relationships/image" Target="../media/image53.wmf"/><Relationship Id="rId1" Type="http://schemas.openxmlformats.org/officeDocument/2006/relationships/vmlDrawing" Target="../drawings/vmlDrawing4.vml"/><Relationship Id="rId6" Type="http://schemas.openxmlformats.org/officeDocument/2006/relationships/image" Target="../media/image46.wmf"/><Relationship Id="rId11" Type="http://schemas.openxmlformats.org/officeDocument/2006/relationships/oleObject" Target="../embeddings/oleObject22.bin"/><Relationship Id="rId24" Type="http://schemas.openxmlformats.org/officeDocument/2006/relationships/image" Target="../media/image55.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10" Type="http://schemas.openxmlformats.org/officeDocument/2006/relationships/image" Target="../media/image48.wmf"/><Relationship Id="rId19" Type="http://schemas.openxmlformats.org/officeDocument/2006/relationships/oleObject" Target="../embeddings/oleObject26.bin"/><Relationship Id="rId4" Type="http://schemas.openxmlformats.org/officeDocument/2006/relationships/image" Target="../media/image45.wmf"/><Relationship Id="rId9" Type="http://schemas.openxmlformats.org/officeDocument/2006/relationships/oleObject" Target="../embeddings/oleObject21.bin"/><Relationship Id="rId14" Type="http://schemas.openxmlformats.org/officeDocument/2006/relationships/image" Target="../media/image50.wmf"/><Relationship Id="rId22" Type="http://schemas.openxmlformats.org/officeDocument/2006/relationships/image" Target="../media/image54.wmf"/></Relationships>
</file>

<file path=ppt/slides/_rels/slide1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8.wmf"/><Relationship Id="rId5" Type="http://schemas.openxmlformats.org/officeDocument/2006/relationships/oleObject" Target="../embeddings/oleObject31.bin"/><Relationship Id="rId4" Type="http://schemas.openxmlformats.org/officeDocument/2006/relationships/image" Target="../media/image5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39.bin"/><Relationship Id="rId18" Type="http://schemas.openxmlformats.org/officeDocument/2006/relationships/image" Target="../media/image66.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63.wmf"/><Relationship Id="rId17" Type="http://schemas.openxmlformats.org/officeDocument/2006/relationships/oleObject" Target="../embeddings/oleObject41.bin"/><Relationship Id="rId2" Type="http://schemas.openxmlformats.org/officeDocument/2006/relationships/slideLayout" Target="../slideLayouts/slideLayout7.xml"/><Relationship Id="rId16" Type="http://schemas.openxmlformats.org/officeDocument/2006/relationships/image" Target="../media/image65.wmf"/><Relationship Id="rId20" Type="http://schemas.openxmlformats.org/officeDocument/2006/relationships/image" Target="../media/image67.wmf"/><Relationship Id="rId1" Type="http://schemas.openxmlformats.org/officeDocument/2006/relationships/vmlDrawing" Target="../drawings/vmlDrawing6.vml"/><Relationship Id="rId6" Type="http://schemas.openxmlformats.org/officeDocument/2006/relationships/image" Target="../media/image61.wmf"/><Relationship Id="rId11" Type="http://schemas.openxmlformats.org/officeDocument/2006/relationships/oleObject" Target="../embeddings/oleObject38.bin"/><Relationship Id="rId5" Type="http://schemas.openxmlformats.org/officeDocument/2006/relationships/oleObject" Target="../embeddings/oleObject34.bin"/><Relationship Id="rId15" Type="http://schemas.openxmlformats.org/officeDocument/2006/relationships/oleObject" Target="../embeddings/oleObject40.bin"/><Relationship Id="rId10" Type="http://schemas.openxmlformats.org/officeDocument/2006/relationships/image" Target="../media/image62.wmf"/><Relationship Id="rId19" Type="http://schemas.openxmlformats.org/officeDocument/2006/relationships/oleObject" Target="../embeddings/oleObject42.bin"/><Relationship Id="rId4" Type="http://schemas.openxmlformats.org/officeDocument/2006/relationships/image" Target="../media/image60.wmf"/><Relationship Id="rId9" Type="http://schemas.openxmlformats.org/officeDocument/2006/relationships/oleObject" Target="../embeddings/oleObject37.bin"/><Relationship Id="rId14" Type="http://schemas.openxmlformats.org/officeDocument/2006/relationships/image" Target="../media/image64.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7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9.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46.bin"/><Relationship Id="rId14" Type="http://schemas.openxmlformats.org/officeDocument/2006/relationships/image" Target="../media/image73.wmf"/></Relationships>
</file>

<file path=ppt/slides/_rels/slide21.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5.wmf"/><Relationship Id="rId5" Type="http://schemas.openxmlformats.org/officeDocument/2006/relationships/oleObject" Target="../embeddings/oleObject50.bin"/><Relationship Id="rId4" Type="http://schemas.openxmlformats.org/officeDocument/2006/relationships/image" Target="../media/image74.wmf"/></Relationships>
</file>

<file path=ppt/slides/_rels/slide22.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57.bin"/><Relationship Id="rId18" Type="http://schemas.openxmlformats.org/officeDocument/2006/relationships/image" Target="../media/image77.wmf"/><Relationship Id="rId26" Type="http://schemas.openxmlformats.org/officeDocument/2006/relationships/image" Target="../media/image81.wmf"/><Relationship Id="rId3" Type="http://schemas.openxmlformats.org/officeDocument/2006/relationships/oleObject" Target="../embeddings/oleObject52.bin"/><Relationship Id="rId21" Type="http://schemas.openxmlformats.org/officeDocument/2006/relationships/oleObject" Target="../embeddings/oleObject61.bin"/><Relationship Id="rId34" Type="http://schemas.openxmlformats.org/officeDocument/2006/relationships/image" Target="../media/image83.wmf"/><Relationship Id="rId7" Type="http://schemas.openxmlformats.org/officeDocument/2006/relationships/oleObject" Target="../embeddings/oleObject54.bin"/><Relationship Id="rId12" Type="http://schemas.openxmlformats.org/officeDocument/2006/relationships/image" Target="../media/image64.wmf"/><Relationship Id="rId17" Type="http://schemas.openxmlformats.org/officeDocument/2006/relationships/oleObject" Target="../embeddings/oleObject59.bin"/><Relationship Id="rId25" Type="http://schemas.openxmlformats.org/officeDocument/2006/relationships/oleObject" Target="../embeddings/oleObject63.bin"/><Relationship Id="rId33" Type="http://schemas.openxmlformats.org/officeDocument/2006/relationships/oleObject" Target="../embeddings/oleObject69.bin"/><Relationship Id="rId2" Type="http://schemas.openxmlformats.org/officeDocument/2006/relationships/slideLayout" Target="../slideLayouts/slideLayout7.xml"/><Relationship Id="rId16" Type="http://schemas.openxmlformats.org/officeDocument/2006/relationships/image" Target="../media/image67.wmf"/><Relationship Id="rId20" Type="http://schemas.openxmlformats.org/officeDocument/2006/relationships/image" Target="../media/image78.wmf"/><Relationship Id="rId29" Type="http://schemas.openxmlformats.org/officeDocument/2006/relationships/oleObject" Target="../embeddings/oleObject66.bin"/><Relationship Id="rId1" Type="http://schemas.openxmlformats.org/officeDocument/2006/relationships/vmlDrawing" Target="../drawings/vmlDrawing9.vml"/><Relationship Id="rId6" Type="http://schemas.openxmlformats.org/officeDocument/2006/relationships/image" Target="../media/image61.wmf"/><Relationship Id="rId11" Type="http://schemas.openxmlformats.org/officeDocument/2006/relationships/oleObject" Target="../embeddings/oleObject56.bin"/><Relationship Id="rId24" Type="http://schemas.openxmlformats.org/officeDocument/2006/relationships/image" Target="../media/image80.wmf"/><Relationship Id="rId32" Type="http://schemas.openxmlformats.org/officeDocument/2006/relationships/oleObject" Target="../embeddings/oleObject68.bin"/><Relationship Id="rId5" Type="http://schemas.openxmlformats.org/officeDocument/2006/relationships/oleObject" Target="../embeddings/oleObject53.bin"/><Relationship Id="rId15" Type="http://schemas.openxmlformats.org/officeDocument/2006/relationships/oleObject" Target="../embeddings/oleObject58.bin"/><Relationship Id="rId23" Type="http://schemas.openxmlformats.org/officeDocument/2006/relationships/oleObject" Target="../embeddings/oleObject62.bin"/><Relationship Id="rId28" Type="http://schemas.openxmlformats.org/officeDocument/2006/relationships/oleObject" Target="../embeddings/oleObject65.bin"/><Relationship Id="rId10" Type="http://schemas.openxmlformats.org/officeDocument/2006/relationships/image" Target="../media/image63.wmf"/><Relationship Id="rId19" Type="http://schemas.openxmlformats.org/officeDocument/2006/relationships/oleObject" Target="../embeddings/oleObject60.bin"/><Relationship Id="rId31" Type="http://schemas.openxmlformats.org/officeDocument/2006/relationships/oleObject" Target="../embeddings/oleObject67.bin"/><Relationship Id="rId4" Type="http://schemas.openxmlformats.org/officeDocument/2006/relationships/image" Target="../media/image60.wmf"/><Relationship Id="rId9" Type="http://schemas.openxmlformats.org/officeDocument/2006/relationships/oleObject" Target="../embeddings/oleObject55.bin"/><Relationship Id="rId14" Type="http://schemas.openxmlformats.org/officeDocument/2006/relationships/image" Target="../media/image66.wmf"/><Relationship Id="rId22" Type="http://schemas.openxmlformats.org/officeDocument/2006/relationships/image" Target="../media/image79.wmf"/><Relationship Id="rId27" Type="http://schemas.openxmlformats.org/officeDocument/2006/relationships/oleObject" Target="../embeddings/oleObject64.bin"/><Relationship Id="rId30" Type="http://schemas.openxmlformats.org/officeDocument/2006/relationships/image" Target="../media/image82.wmf"/></Relationships>
</file>

<file path=ppt/slides/_rels/slide23.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75.bin"/><Relationship Id="rId18" Type="http://schemas.openxmlformats.org/officeDocument/2006/relationships/image" Target="../media/image79.wmf"/><Relationship Id="rId26" Type="http://schemas.openxmlformats.org/officeDocument/2006/relationships/oleObject" Target="../embeddings/oleObject82.bin"/><Relationship Id="rId3" Type="http://schemas.openxmlformats.org/officeDocument/2006/relationships/oleObject" Target="../embeddings/oleObject70.bin"/><Relationship Id="rId21" Type="http://schemas.openxmlformats.org/officeDocument/2006/relationships/oleObject" Target="../embeddings/oleObject79.bin"/><Relationship Id="rId34" Type="http://schemas.openxmlformats.org/officeDocument/2006/relationships/image" Target="../media/image83.wmf"/><Relationship Id="rId7" Type="http://schemas.openxmlformats.org/officeDocument/2006/relationships/oleObject" Target="../embeddings/oleObject72.bin"/><Relationship Id="rId12" Type="http://schemas.openxmlformats.org/officeDocument/2006/relationships/image" Target="../media/image66.wmf"/><Relationship Id="rId17" Type="http://schemas.openxmlformats.org/officeDocument/2006/relationships/oleObject" Target="../embeddings/oleObject77.bin"/><Relationship Id="rId25" Type="http://schemas.openxmlformats.org/officeDocument/2006/relationships/oleObject" Target="../embeddings/oleObject81.bin"/><Relationship Id="rId33" Type="http://schemas.openxmlformats.org/officeDocument/2006/relationships/oleObject" Target="../embeddings/oleObject87.bin"/><Relationship Id="rId2" Type="http://schemas.openxmlformats.org/officeDocument/2006/relationships/slideLayout" Target="../slideLayouts/slideLayout7.xml"/><Relationship Id="rId16" Type="http://schemas.openxmlformats.org/officeDocument/2006/relationships/image" Target="../media/image84.wmf"/><Relationship Id="rId20" Type="http://schemas.openxmlformats.org/officeDocument/2006/relationships/image" Target="../media/image82.wmf"/><Relationship Id="rId29" Type="http://schemas.openxmlformats.org/officeDocument/2006/relationships/oleObject" Target="../embeddings/oleObject85.bin"/><Relationship Id="rId1" Type="http://schemas.openxmlformats.org/officeDocument/2006/relationships/vmlDrawing" Target="../drawings/vmlDrawing10.vml"/><Relationship Id="rId6" Type="http://schemas.openxmlformats.org/officeDocument/2006/relationships/image" Target="../media/image61.wmf"/><Relationship Id="rId11" Type="http://schemas.openxmlformats.org/officeDocument/2006/relationships/oleObject" Target="../embeddings/oleObject74.bin"/><Relationship Id="rId24" Type="http://schemas.openxmlformats.org/officeDocument/2006/relationships/image" Target="../media/image78.wmf"/><Relationship Id="rId32" Type="http://schemas.openxmlformats.org/officeDocument/2006/relationships/image" Target="../media/image65.wmf"/><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oleObject" Target="../embeddings/oleObject84.bin"/><Relationship Id="rId10" Type="http://schemas.openxmlformats.org/officeDocument/2006/relationships/image" Target="../media/image64.wmf"/><Relationship Id="rId19" Type="http://schemas.openxmlformats.org/officeDocument/2006/relationships/oleObject" Target="../embeddings/oleObject78.bin"/><Relationship Id="rId31" Type="http://schemas.openxmlformats.org/officeDocument/2006/relationships/oleObject" Target="../embeddings/oleObject86.bin"/><Relationship Id="rId4" Type="http://schemas.openxmlformats.org/officeDocument/2006/relationships/image" Target="../media/image60.wmf"/><Relationship Id="rId9" Type="http://schemas.openxmlformats.org/officeDocument/2006/relationships/oleObject" Target="../embeddings/oleObject73.bin"/><Relationship Id="rId14" Type="http://schemas.openxmlformats.org/officeDocument/2006/relationships/image" Target="../media/image67.wmf"/><Relationship Id="rId22" Type="http://schemas.openxmlformats.org/officeDocument/2006/relationships/image" Target="../media/image85.wmf"/><Relationship Id="rId27" Type="http://schemas.openxmlformats.org/officeDocument/2006/relationships/oleObject" Target="../embeddings/oleObject83.bin"/><Relationship Id="rId30" Type="http://schemas.openxmlformats.org/officeDocument/2006/relationships/image" Target="../media/image86.wmf"/></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93.bin"/><Relationship Id="rId18" Type="http://schemas.openxmlformats.org/officeDocument/2006/relationships/image" Target="../media/image97.wmf"/><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94.wmf"/><Relationship Id="rId17" Type="http://schemas.openxmlformats.org/officeDocument/2006/relationships/oleObject" Target="../embeddings/oleObject95.bin"/><Relationship Id="rId2" Type="http://schemas.openxmlformats.org/officeDocument/2006/relationships/slideLayout" Target="../slideLayouts/slideLayout7.xml"/><Relationship Id="rId16" Type="http://schemas.openxmlformats.org/officeDocument/2006/relationships/image" Target="../media/image96.wmf"/><Relationship Id="rId20" Type="http://schemas.openxmlformats.org/officeDocument/2006/relationships/image" Target="../media/image98.wmf"/><Relationship Id="rId1" Type="http://schemas.openxmlformats.org/officeDocument/2006/relationships/vmlDrawing" Target="../drawings/vmlDrawing11.vml"/><Relationship Id="rId6" Type="http://schemas.openxmlformats.org/officeDocument/2006/relationships/image" Target="../media/image91.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93.wmf"/><Relationship Id="rId19" Type="http://schemas.openxmlformats.org/officeDocument/2006/relationships/oleObject" Target="../embeddings/oleObject96.bin"/><Relationship Id="rId4" Type="http://schemas.openxmlformats.org/officeDocument/2006/relationships/image" Target="../media/image90.wmf"/><Relationship Id="rId9" Type="http://schemas.openxmlformats.org/officeDocument/2006/relationships/oleObject" Target="../embeddings/oleObject91.bin"/><Relationship Id="rId14" Type="http://schemas.openxmlformats.org/officeDocument/2006/relationships/image" Target="../media/image95.wmf"/></Relationships>
</file>

<file path=ppt/slides/_rels/slide27.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00.wmf"/><Relationship Id="rId5" Type="http://schemas.openxmlformats.org/officeDocument/2006/relationships/oleObject" Target="../embeddings/oleObject98.bin"/><Relationship Id="rId4" Type="http://schemas.openxmlformats.org/officeDocument/2006/relationships/image" Target="../media/image99.wmf"/></Relationships>
</file>

<file path=ppt/slides/_rels/slide28.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03.wmf"/><Relationship Id="rId5" Type="http://schemas.openxmlformats.org/officeDocument/2006/relationships/oleObject" Target="../embeddings/oleObject101.bin"/><Relationship Id="rId4" Type="http://schemas.openxmlformats.org/officeDocument/2006/relationships/image" Target="../media/image102.wmf"/></Relationships>
</file>

<file path=ppt/slides/_rels/slide29.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108.bin"/><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9.wmf"/><Relationship Id="rId2" Type="http://schemas.openxmlformats.org/officeDocument/2006/relationships/slideLayout" Target="../slideLayouts/slideLayout7.xml"/><Relationship Id="rId16" Type="http://schemas.openxmlformats.org/officeDocument/2006/relationships/image" Target="../media/image111.wmf"/><Relationship Id="rId1" Type="http://schemas.openxmlformats.org/officeDocument/2006/relationships/vmlDrawing" Target="../drawings/vmlDrawing14.vml"/><Relationship Id="rId6" Type="http://schemas.openxmlformats.org/officeDocument/2006/relationships/image" Target="../media/image106.w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8.wmf"/><Relationship Id="rId4" Type="http://schemas.openxmlformats.org/officeDocument/2006/relationships/image" Target="../media/image105.wmf"/><Relationship Id="rId9" Type="http://schemas.openxmlformats.org/officeDocument/2006/relationships/oleObject" Target="../embeddings/oleObject106.bin"/><Relationship Id="rId14" Type="http://schemas.openxmlformats.org/officeDocument/2006/relationships/image" Target="../media/image110.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image" Target="../media/image116.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13.wmf"/><Relationship Id="rId11" Type="http://schemas.openxmlformats.org/officeDocument/2006/relationships/oleObject" Target="../embeddings/oleObject114.bin"/><Relationship Id="rId5" Type="http://schemas.openxmlformats.org/officeDocument/2006/relationships/oleObject" Target="../embeddings/oleObject111.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113.bin"/></Relationships>
</file>

<file path=ppt/slides/_rels/slide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20.wmf"/><Relationship Id="rId5" Type="http://schemas.openxmlformats.org/officeDocument/2006/relationships/oleObject" Target="../embeddings/oleObject116.bin"/><Relationship Id="rId4" Type="http://schemas.openxmlformats.org/officeDocument/2006/relationships/image" Target="../media/image119.wmf"/></Relationships>
</file>

<file path=ppt/slides/_rels/slide33.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123.bin"/><Relationship Id="rId18" Type="http://schemas.openxmlformats.org/officeDocument/2006/relationships/image" Target="../media/image128.wmf"/><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125.wmf"/><Relationship Id="rId17" Type="http://schemas.openxmlformats.org/officeDocument/2006/relationships/oleObject" Target="../embeddings/oleObject125.bin"/><Relationship Id="rId2" Type="http://schemas.openxmlformats.org/officeDocument/2006/relationships/slideLayout" Target="../slideLayouts/slideLayout7.xml"/><Relationship Id="rId16" Type="http://schemas.openxmlformats.org/officeDocument/2006/relationships/image" Target="../media/image127.wmf"/><Relationship Id="rId1" Type="http://schemas.openxmlformats.org/officeDocument/2006/relationships/vmlDrawing" Target="../drawings/vmlDrawing17.vml"/><Relationship Id="rId6" Type="http://schemas.openxmlformats.org/officeDocument/2006/relationships/image" Target="../media/image123.wmf"/><Relationship Id="rId11" Type="http://schemas.openxmlformats.org/officeDocument/2006/relationships/oleObject" Target="../embeddings/oleObject122.bin"/><Relationship Id="rId5" Type="http://schemas.openxmlformats.org/officeDocument/2006/relationships/oleObject" Target="../embeddings/oleObject119.bin"/><Relationship Id="rId15" Type="http://schemas.openxmlformats.org/officeDocument/2006/relationships/oleObject" Target="../embeddings/oleObject124.bin"/><Relationship Id="rId10" Type="http://schemas.openxmlformats.org/officeDocument/2006/relationships/image" Target="../media/image124.wmf"/><Relationship Id="rId4" Type="http://schemas.openxmlformats.org/officeDocument/2006/relationships/image" Target="../media/image122.wmf"/><Relationship Id="rId9" Type="http://schemas.openxmlformats.org/officeDocument/2006/relationships/oleObject" Target="../embeddings/oleObject121.bin"/><Relationship Id="rId14" Type="http://schemas.openxmlformats.org/officeDocument/2006/relationships/image" Target="../media/image126.wmf"/></Relationships>
</file>

<file path=ppt/slides/_rels/slide34.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131.bin"/><Relationship Id="rId18" Type="http://schemas.openxmlformats.org/officeDocument/2006/relationships/image" Target="../media/image135.wmf"/><Relationship Id="rId3" Type="http://schemas.openxmlformats.org/officeDocument/2006/relationships/oleObject" Target="../embeddings/oleObject126.bin"/><Relationship Id="rId7" Type="http://schemas.openxmlformats.org/officeDocument/2006/relationships/oleObject" Target="../embeddings/oleObject128.bin"/><Relationship Id="rId12" Type="http://schemas.openxmlformats.org/officeDocument/2006/relationships/image" Target="../media/image124.wmf"/><Relationship Id="rId17" Type="http://schemas.openxmlformats.org/officeDocument/2006/relationships/oleObject" Target="../embeddings/oleObject133.bin"/><Relationship Id="rId2" Type="http://schemas.openxmlformats.org/officeDocument/2006/relationships/slideLayout" Target="../slideLayouts/slideLayout7.xml"/><Relationship Id="rId16" Type="http://schemas.openxmlformats.org/officeDocument/2006/relationships/image" Target="../media/image134.wmf"/><Relationship Id="rId1" Type="http://schemas.openxmlformats.org/officeDocument/2006/relationships/vmlDrawing" Target="../drawings/vmlDrawing18.vml"/><Relationship Id="rId6" Type="http://schemas.openxmlformats.org/officeDocument/2006/relationships/image" Target="../media/image130.wmf"/><Relationship Id="rId11" Type="http://schemas.openxmlformats.org/officeDocument/2006/relationships/oleObject" Target="../embeddings/oleObject130.bin"/><Relationship Id="rId5" Type="http://schemas.openxmlformats.org/officeDocument/2006/relationships/oleObject" Target="../embeddings/oleObject127.bin"/><Relationship Id="rId15" Type="http://schemas.openxmlformats.org/officeDocument/2006/relationships/oleObject" Target="../embeddings/oleObject132.bin"/><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129.bin"/><Relationship Id="rId14" Type="http://schemas.openxmlformats.org/officeDocument/2006/relationships/image" Target="../media/image133.wmf"/></Relationships>
</file>

<file path=ppt/slides/_rels/slide35.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139.bin"/><Relationship Id="rId18" Type="http://schemas.openxmlformats.org/officeDocument/2006/relationships/image" Target="../media/image141.wmf"/><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138.wmf"/><Relationship Id="rId17" Type="http://schemas.openxmlformats.org/officeDocument/2006/relationships/oleObject" Target="../embeddings/oleObject141.bin"/><Relationship Id="rId2" Type="http://schemas.openxmlformats.org/officeDocument/2006/relationships/slideLayout" Target="../slideLayouts/slideLayout7.xml"/><Relationship Id="rId16" Type="http://schemas.openxmlformats.org/officeDocument/2006/relationships/image" Target="../media/image140.wmf"/><Relationship Id="rId20" Type="http://schemas.openxmlformats.org/officeDocument/2006/relationships/image" Target="../media/image142.wmf"/><Relationship Id="rId1" Type="http://schemas.openxmlformats.org/officeDocument/2006/relationships/vmlDrawing" Target="../drawings/vmlDrawing19.vml"/><Relationship Id="rId6" Type="http://schemas.openxmlformats.org/officeDocument/2006/relationships/image" Target="../media/image123.wmf"/><Relationship Id="rId11" Type="http://schemas.openxmlformats.org/officeDocument/2006/relationships/oleObject" Target="../embeddings/oleObject138.bin"/><Relationship Id="rId5" Type="http://schemas.openxmlformats.org/officeDocument/2006/relationships/oleObject" Target="../embeddings/oleObject135.bin"/><Relationship Id="rId15" Type="http://schemas.openxmlformats.org/officeDocument/2006/relationships/oleObject" Target="../embeddings/oleObject140.bin"/><Relationship Id="rId10" Type="http://schemas.openxmlformats.org/officeDocument/2006/relationships/image" Target="../media/image124.wmf"/><Relationship Id="rId19" Type="http://schemas.openxmlformats.org/officeDocument/2006/relationships/oleObject" Target="../embeddings/oleObject142.bin"/><Relationship Id="rId4" Type="http://schemas.openxmlformats.org/officeDocument/2006/relationships/image" Target="../media/image136.wmf"/><Relationship Id="rId9" Type="http://schemas.openxmlformats.org/officeDocument/2006/relationships/oleObject" Target="../embeddings/oleObject137.bin"/><Relationship Id="rId14" Type="http://schemas.openxmlformats.org/officeDocument/2006/relationships/image" Target="../media/image139.wmf"/></Relationships>
</file>

<file path=ppt/slides/_rels/slide36.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oleObject" Target="../embeddings/oleObject148.bin"/><Relationship Id="rId18" Type="http://schemas.openxmlformats.org/officeDocument/2006/relationships/image" Target="../media/image147.wmf"/><Relationship Id="rId3" Type="http://schemas.openxmlformats.org/officeDocument/2006/relationships/oleObject" Target="../embeddings/oleObject143.bin"/><Relationship Id="rId7" Type="http://schemas.openxmlformats.org/officeDocument/2006/relationships/oleObject" Target="../embeddings/oleObject145.bin"/><Relationship Id="rId12" Type="http://schemas.openxmlformats.org/officeDocument/2006/relationships/image" Target="../media/image124.wmf"/><Relationship Id="rId17" Type="http://schemas.openxmlformats.org/officeDocument/2006/relationships/oleObject" Target="../embeddings/oleObject150.bin"/><Relationship Id="rId2" Type="http://schemas.openxmlformats.org/officeDocument/2006/relationships/slideLayout" Target="../slideLayouts/slideLayout7.xml"/><Relationship Id="rId16" Type="http://schemas.openxmlformats.org/officeDocument/2006/relationships/image" Target="../media/image146.wmf"/><Relationship Id="rId1" Type="http://schemas.openxmlformats.org/officeDocument/2006/relationships/vmlDrawing" Target="../drawings/vmlDrawing20.vml"/><Relationship Id="rId6" Type="http://schemas.openxmlformats.org/officeDocument/2006/relationships/image" Target="../media/image130.wmf"/><Relationship Id="rId11" Type="http://schemas.openxmlformats.org/officeDocument/2006/relationships/oleObject" Target="../embeddings/oleObject147.bin"/><Relationship Id="rId5" Type="http://schemas.openxmlformats.org/officeDocument/2006/relationships/oleObject" Target="../embeddings/oleObject144.bin"/><Relationship Id="rId15" Type="http://schemas.openxmlformats.org/officeDocument/2006/relationships/oleObject" Target="../embeddings/oleObject149.bin"/><Relationship Id="rId10" Type="http://schemas.openxmlformats.org/officeDocument/2006/relationships/image" Target="../media/image132.wmf"/><Relationship Id="rId4" Type="http://schemas.openxmlformats.org/officeDocument/2006/relationships/image" Target="../media/image143.wmf"/><Relationship Id="rId9" Type="http://schemas.openxmlformats.org/officeDocument/2006/relationships/oleObject" Target="../embeddings/oleObject146.bin"/><Relationship Id="rId14" Type="http://schemas.openxmlformats.org/officeDocument/2006/relationships/image" Target="../media/image145.wmf"/></Relationships>
</file>

<file path=ppt/slides/_rels/slide3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151.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7248548" cy="1143008"/>
          </a:xfrm>
        </p:spPr>
        <p:txBody>
          <a:bodyPr>
            <a:normAutofit/>
          </a:bodyPr>
          <a:lstStyle/>
          <a:p>
            <a:pPr lvl="0"/>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POWER SYSTEM ANALYSIS</a:t>
            </a:r>
            <a:b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b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2017 - 2018</a:t>
            </a:r>
            <a:endParaRPr lang="en-US" sz="2800" dirty="0">
              <a:solidFill>
                <a:schemeClr val="tx1"/>
              </a:solidFill>
            </a:endParaRPr>
          </a:p>
        </p:txBody>
      </p:sp>
      <p:sp>
        <p:nvSpPr>
          <p:cNvPr id="3" name="Subtitle 2"/>
          <p:cNvSpPr>
            <a:spLocks noGrp="1"/>
          </p:cNvSpPr>
          <p:nvPr>
            <p:ph type="subTitle" idx="1"/>
          </p:nvPr>
        </p:nvSpPr>
        <p:spPr>
          <a:xfrm>
            <a:off x="2428860" y="2857496"/>
            <a:ext cx="4286280" cy="1867648"/>
          </a:xfrm>
        </p:spPr>
        <p:txBody>
          <a:bodyP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i="1" dirty="0" smtClean="0">
                <a:solidFill>
                  <a:schemeClr val="tx1"/>
                </a:solidFill>
                <a:latin typeface="Times New Roman" pitchFamily="18" charset="0"/>
                <a:cs typeface="Times New Roman" pitchFamily="18" charset="0"/>
              </a:rPr>
              <a:t>Lecturer :       </a:t>
            </a:r>
            <a:r>
              <a:rPr lang="en-US" sz="2000" i="1" dirty="0" err="1" smtClean="0">
                <a:solidFill>
                  <a:schemeClr val="tx1"/>
                </a:solidFill>
                <a:latin typeface="Times New Roman" pitchFamily="18" charset="0"/>
                <a:cs typeface="Times New Roman" pitchFamily="18" charset="0"/>
              </a:rPr>
              <a:t>Nesrullah</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salman</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khelef</a:t>
            </a:r>
            <a:endParaRPr lang="en-US" sz="2000" i="1" dirty="0" smtClean="0">
              <a:solidFill>
                <a:schemeClr val="tx1"/>
              </a:solidFill>
              <a:latin typeface="Times New Roman" pitchFamily="18" charset="0"/>
              <a:cs typeface="Times New Roman" pitchFamily="18" charset="0"/>
            </a:endParaRPr>
          </a:p>
          <a:p>
            <a:r>
              <a:rPr lang="en-US" sz="2000" i="1" dirty="0" smtClean="0">
                <a:solidFill>
                  <a:schemeClr val="tx1"/>
                </a:solidFill>
                <a:latin typeface="Times New Roman" pitchFamily="18" charset="0"/>
                <a:cs typeface="Times New Roman" pitchFamily="18" charset="0"/>
              </a:rPr>
              <a:t>Department of Electrical Power Engineering</a:t>
            </a:r>
          </a:p>
          <a:p>
            <a:r>
              <a:rPr lang="en-US" sz="2000" i="1" dirty="0" smtClean="0">
                <a:solidFill>
                  <a:schemeClr val="tx1"/>
                </a:solidFill>
                <a:latin typeface="Times New Roman" pitchFamily="18" charset="0"/>
                <a:cs typeface="Times New Roman" pitchFamily="18" charset="0"/>
              </a:rPr>
              <a:t>College of Engineering</a:t>
            </a:r>
          </a:p>
          <a:p>
            <a:r>
              <a:rPr lang="en-US" sz="2000" i="1" dirty="0" smtClean="0">
                <a:solidFill>
                  <a:schemeClr val="tx1"/>
                </a:solidFill>
                <a:latin typeface="Times New Roman" pitchFamily="18" charset="0"/>
                <a:cs typeface="Times New Roman" pitchFamily="18" charset="0"/>
              </a:rPr>
              <a:t>University of </a:t>
            </a:r>
            <a:r>
              <a:rPr lang="en-US" sz="2000" i="1" dirty="0" err="1" smtClean="0">
                <a:solidFill>
                  <a:schemeClr val="tx1"/>
                </a:solidFill>
                <a:latin typeface="Times New Roman" pitchFamily="18" charset="0"/>
                <a:cs typeface="Times New Roman" pitchFamily="18" charset="0"/>
              </a:rPr>
              <a:t>Diyala</a:t>
            </a:r>
            <a:r>
              <a:rPr lang="en-US" sz="2000" i="1" dirty="0" smtClean="0">
                <a:solidFill>
                  <a:schemeClr val="tx1"/>
                </a:solidFill>
                <a:latin typeface="Times New Roman" pitchFamily="18" charset="0"/>
                <a:cs typeface="Times New Roman" pitchFamily="18" charset="0"/>
              </a:rPr>
              <a:t> – IRAQ</a:t>
            </a:r>
          </a:p>
          <a:p>
            <a:r>
              <a:rPr lang="en-US" sz="2000" i="1" dirty="0" smtClean="0">
                <a:solidFill>
                  <a:schemeClr val="tx1"/>
                </a:solidFill>
                <a:latin typeface="Times New Roman" pitchFamily="18" charset="0"/>
                <a:cs typeface="Times New Roman" pitchFamily="18" charset="0"/>
              </a:rPr>
              <a:t>Ref-1: </a:t>
            </a:r>
            <a:r>
              <a:rPr lang="en-US" sz="2000" i="1" dirty="0" err="1" smtClean="0">
                <a:solidFill>
                  <a:schemeClr val="tx1"/>
                </a:solidFill>
                <a:latin typeface="Times New Roman" pitchFamily="18" charset="0"/>
                <a:cs typeface="Times New Roman" pitchFamily="18" charset="0"/>
              </a:rPr>
              <a:t>Hadi</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Saadat</a:t>
            </a:r>
            <a:r>
              <a:rPr lang="en-US" sz="2000" i="1" dirty="0" smtClean="0">
                <a:solidFill>
                  <a:schemeClr val="tx1"/>
                </a:solidFill>
                <a:latin typeface="Times New Roman" pitchFamily="18" charset="0"/>
                <a:cs typeface="Times New Roman" pitchFamily="18" charset="0"/>
              </a:rPr>
              <a:t>, Power System Analysis</a:t>
            </a:r>
          </a:p>
          <a:p>
            <a:r>
              <a:rPr lang="en-US" sz="2000" i="1" dirty="0" smtClean="0">
                <a:solidFill>
                  <a:schemeClr val="tx1"/>
                </a:solidFill>
                <a:latin typeface="Times New Roman" pitchFamily="18" charset="0"/>
                <a:cs typeface="Times New Roman" pitchFamily="18" charset="0"/>
              </a:rPr>
              <a:t>Ref-2:  Professor Ali </a:t>
            </a:r>
            <a:r>
              <a:rPr lang="en-US" sz="2000" i="1" dirty="0" err="1" smtClean="0">
                <a:solidFill>
                  <a:schemeClr val="tx1"/>
                </a:solidFill>
                <a:latin typeface="Times New Roman" pitchFamily="18" charset="0"/>
                <a:cs typeface="Times New Roman" pitchFamily="18" charset="0"/>
              </a:rPr>
              <a:t>Keyhani</a:t>
            </a:r>
            <a:r>
              <a:rPr lang="en-US" sz="2000" i="1" dirty="0" smtClean="0">
                <a:solidFill>
                  <a:schemeClr val="tx1"/>
                </a:solidFill>
                <a:latin typeface="Times New Roman" pitchFamily="18" charset="0"/>
                <a:cs typeface="Times New Roman" pitchFamily="18" charset="0"/>
              </a:rPr>
              <a:t>  Lectures</a:t>
            </a:r>
          </a:p>
          <a:p>
            <a:r>
              <a:rPr lang="en-US" sz="2000" u="sng" dirty="0">
                <a:solidFill>
                  <a:schemeClr val="tx1"/>
                </a:solidFill>
                <a:hlinkClick r:id="rId2"/>
              </a:rPr>
              <a:t>d</a:t>
            </a:r>
            <a:r>
              <a:rPr lang="en-US" sz="2000" u="sng" dirty="0" smtClean="0">
                <a:solidFill>
                  <a:schemeClr val="tx1"/>
                </a:solidFill>
                <a:hlinkClick r:id="rId2"/>
              </a:rPr>
              <a:t>r.Nasrallah@engineering.uodiyala.edu.iq</a:t>
            </a:r>
            <a:endParaRPr lang="en-US" sz="2000" u="sng" dirty="0" smtClean="0">
              <a:solidFill>
                <a:schemeClr val="tx1"/>
              </a:solidFill>
            </a:endParaRPr>
          </a:p>
          <a:p>
            <a:r>
              <a:rPr lang="en-US" sz="2000" u="sng" dirty="0" smtClean="0">
                <a:solidFill>
                  <a:schemeClr val="tx1"/>
                </a:solidFill>
                <a:hlinkClick r:id="rId3"/>
              </a:rPr>
              <a:t>http</a:t>
            </a:r>
            <a:r>
              <a:rPr lang="en-US" sz="2000" u="sng" dirty="0">
                <a:solidFill>
                  <a:schemeClr val="tx1"/>
                </a:solidFill>
                <a:hlinkClick r:id="rId3"/>
              </a:rPr>
              <a:t>://www.engineering.uodiyala.edu.iq</a:t>
            </a:r>
            <a:endParaRPr lang="en-US" sz="2000" dirty="0">
              <a:solidFill>
                <a:schemeClr val="tx1"/>
              </a:solidFill>
            </a:endParaRPr>
          </a:p>
          <a:p>
            <a:pPr algn="l"/>
            <a:endParaRPr lang="en-US" sz="20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l"/>
            <a:endPar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l"/>
            <a:endPar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l"/>
            <a:endPar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51553" name="Picture 1" descr="F:\موقع-القسم\مطوية من اعداد المهندس عمار\شعار الكلية.png"/>
          <p:cNvPicPr>
            <a:picLocks noChangeAspect="1" noChangeArrowheads="1"/>
          </p:cNvPicPr>
          <p:nvPr/>
        </p:nvPicPr>
        <p:blipFill>
          <a:blip r:embed="rId4" cstate="print"/>
          <a:srcRect/>
          <a:stretch>
            <a:fillRect/>
          </a:stretch>
        </p:blipFill>
        <p:spPr bwMode="auto">
          <a:xfrm>
            <a:off x="6357950" y="1285860"/>
            <a:ext cx="1928826" cy="2006730"/>
          </a:xfrm>
          <a:prstGeom prst="rect">
            <a:avLst/>
          </a:prstGeom>
          <a:noFill/>
        </p:spPr>
      </p:pic>
      <p:sp>
        <p:nvSpPr>
          <p:cNvPr id="7" name="Title 1"/>
          <p:cNvSpPr txBox="1">
            <a:spLocks/>
          </p:cNvSpPr>
          <p:nvPr/>
        </p:nvSpPr>
        <p:spPr>
          <a:xfrm>
            <a:off x="2928926" y="1785926"/>
            <a:ext cx="3000396" cy="11858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Bookman Old Style" pitchFamily="18" charset="0"/>
                <a:ea typeface="+mj-ea"/>
                <a:cs typeface="+mj-cs"/>
              </a:rPr>
              <a:t> </a:t>
            </a:r>
            <a:r>
              <a:rPr kumimoji="0" lang="en-US" sz="2800" b="1" i="0" u="none" strike="noStrike" kern="1200" cap="none" spc="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j-ea"/>
                <a:cs typeface="+mj-cs"/>
              </a:rPr>
              <a:t>Part – 2</a:t>
            </a:r>
          </a:p>
          <a:p>
            <a:pPr lvl="0" fontAlgn="auto">
              <a:spcAft>
                <a:spcPts val="0"/>
              </a:spcAft>
              <a:defRPr/>
            </a:pP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Gen-</a:t>
            </a: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Tr</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-PU</a:t>
            </a:r>
          </a:p>
        </p:txBody>
      </p:sp>
      <p:sp>
        <p:nvSpPr>
          <p:cNvPr id="8" name="Rectangle 7"/>
          <p:cNvSpPr/>
          <p:nvPr/>
        </p:nvSpPr>
        <p:spPr>
          <a:xfrm>
            <a:off x="3071802" y="1357298"/>
            <a:ext cx="3078224" cy="400110"/>
          </a:xfrm>
          <a:prstGeom prst="rect">
            <a:avLst/>
          </a:prstGeom>
        </p:spPr>
        <p:txBody>
          <a:bodyPr wrap="square">
            <a:spAutoFit/>
          </a:bodyPr>
          <a:lstStyle/>
          <a:p>
            <a:pPr lvl="0" fontAlgn="auto">
              <a:spcAft>
                <a:spcPts val="0"/>
              </a:spcAft>
              <a:defRPr/>
            </a:pPr>
            <a:r>
              <a:rPr lang="en-US" sz="2000" dirty="0" smtClean="0">
                <a:latin typeface="Bookman Old Style" pitchFamily="18" charset="0"/>
              </a:rPr>
              <a:t>4</a:t>
            </a:r>
            <a:r>
              <a:rPr lang="en-US" sz="2000" baseline="30000" dirty="0" smtClean="0">
                <a:latin typeface="Bookman Old Style" pitchFamily="18" charset="0"/>
              </a:rPr>
              <a:t>th</a:t>
            </a:r>
            <a:r>
              <a:rPr lang="en-US" sz="2000" dirty="0" smtClean="0">
                <a:latin typeface="Bookman Old Style" pitchFamily="18" charset="0"/>
              </a:rPr>
              <a:t> Year’s Lectures</a:t>
            </a:r>
          </a:p>
        </p:txBody>
      </p:sp>
      <p:pic>
        <p:nvPicPr>
          <p:cNvPr id="241666" name="Picture 2" descr="C:\Users\Power\Desktop\UO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052736"/>
            <a:ext cx="1924050" cy="2981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88640"/>
            <a:ext cx="4632573" cy="227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02" y="2574458"/>
            <a:ext cx="6072733" cy="385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80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1"/>
            <a:ext cx="8229600" cy="562074"/>
          </a:xfrm>
        </p:spPr>
        <p:txBody>
          <a:bodyPr>
            <a:normAutofit fontScale="90000"/>
          </a:bodyPr>
          <a:lstStyle/>
          <a:p>
            <a:r>
              <a:rPr lang="en-US" dirty="0" smtClean="0"/>
              <a:t>Referring to two sides</a:t>
            </a:r>
            <a:endParaRPr lang="ar-IQ" dirty="0"/>
          </a:p>
        </p:txBody>
      </p:sp>
      <p:sp>
        <p:nvSpPr>
          <p:cNvPr id="3" name="Content Placeholder 2"/>
          <p:cNvSpPr>
            <a:spLocks noGrp="1"/>
          </p:cNvSpPr>
          <p:nvPr>
            <p:ph idx="1"/>
          </p:nvPr>
        </p:nvSpPr>
        <p:spPr>
          <a:xfrm>
            <a:off x="457200" y="764704"/>
            <a:ext cx="8229600" cy="5361459"/>
          </a:xfrm>
        </p:spPr>
        <p:txBody>
          <a:bodyPr/>
          <a:lstStyle/>
          <a:p>
            <a:endParaRPr lang="ar-IQ" dirty="0"/>
          </a:p>
        </p:txBody>
      </p:sp>
      <p:pic>
        <p:nvPicPr>
          <p:cNvPr id="248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3"/>
            <a:ext cx="552668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78" y="3129304"/>
            <a:ext cx="4305504" cy="231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969" y="2348881"/>
            <a:ext cx="2345917" cy="153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009" y="3887498"/>
            <a:ext cx="22860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27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2400" b="1" dirty="0" smtClean="0">
                <a:latin typeface="+mn-lt"/>
                <a:ea typeface="+mn-ea"/>
              </a:rPr>
              <a:t>Determination of parameters/ OC Test</a:t>
            </a:r>
            <a:endParaRPr lang="ar-IQ" sz="2400" b="1" dirty="0">
              <a:latin typeface="+mn-lt"/>
              <a:ea typeface="+mn-ea"/>
            </a:endParaRPr>
          </a:p>
        </p:txBody>
      </p:sp>
      <p:pic>
        <p:nvPicPr>
          <p:cNvPr id="249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44" y="908720"/>
            <a:ext cx="24003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44" y="2766309"/>
            <a:ext cx="5610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862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18058"/>
          </a:xfrm>
        </p:spPr>
        <p:txBody>
          <a:bodyPr>
            <a:noAutofit/>
          </a:bodyPr>
          <a:lstStyle/>
          <a:p>
            <a:r>
              <a:rPr lang="en-US" sz="2800" b="1" dirty="0"/>
              <a:t>Determination of parameters/ </a:t>
            </a:r>
            <a:r>
              <a:rPr lang="en-US" sz="2800" b="1" dirty="0" smtClean="0"/>
              <a:t>SC </a:t>
            </a:r>
            <a:r>
              <a:rPr lang="en-US" sz="2800" b="1" dirty="0"/>
              <a:t>Test</a:t>
            </a:r>
            <a:endParaRPr lang="ar-IQ" sz="2800" dirty="0"/>
          </a:p>
        </p:txBody>
      </p:sp>
      <p:pic>
        <p:nvPicPr>
          <p:cNvPr id="250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25908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242" y="692696"/>
            <a:ext cx="625291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291012"/>
            <a:ext cx="56769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23528" y="3855383"/>
            <a:ext cx="8229600"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Efficiency of </a:t>
            </a:r>
            <a:r>
              <a:rPr lang="en-US" sz="2800" b="1" dirty="0" err="1" smtClean="0"/>
              <a:t>Tr</a:t>
            </a:r>
            <a:endParaRPr lang="ar-IQ" sz="2800" dirty="0"/>
          </a:p>
        </p:txBody>
      </p:sp>
    </p:spTree>
    <p:extLst>
      <p:ext uri="{BB962C8B-B14F-4D97-AF65-F5344CB8AC3E}">
        <p14:creationId xmlns:p14="http://schemas.microsoft.com/office/powerpoint/2010/main" val="2839460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a:xfrm>
            <a:off x="882650" y="188640"/>
            <a:ext cx="6096000" cy="685800"/>
          </a:xfrm>
        </p:spPr>
        <p:txBody>
          <a:bodyPr>
            <a:normAutofit/>
          </a:bodyPr>
          <a:lstStyle/>
          <a:p>
            <a:r>
              <a:rPr lang="en-US" sz="3200" b="1" dirty="0"/>
              <a:t>Per-Unit System</a:t>
            </a:r>
          </a:p>
        </p:txBody>
      </p:sp>
      <p:sp>
        <p:nvSpPr>
          <p:cNvPr id="330756" name="Text Box 4"/>
          <p:cNvSpPr txBox="1">
            <a:spLocks noChangeArrowheads="1"/>
          </p:cNvSpPr>
          <p:nvPr/>
        </p:nvSpPr>
        <p:spPr bwMode="auto">
          <a:xfrm>
            <a:off x="609600" y="1020763"/>
            <a:ext cx="81216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chemeClr val="tx2"/>
                </a:solidFill>
                <a:effectLst/>
                <a:latin typeface="Arial" pitchFamily="34" charset="0"/>
                <a:cs typeface="+mj-cs"/>
              </a:rPr>
              <a:t>In the per-unit system, the voltages, currents, powers, impedances, and other electrical quantities are expressed on a per-unit basis by the equation:</a:t>
            </a:r>
          </a:p>
        </p:txBody>
      </p:sp>
      <p:grpSp>
        <p:nvGrpSpPr>
          <p:cNvPr id="330767" name="Group 15"/>
          <p:cNvGrpSpPr>
            <a:grpSpLocks/>
          </p:cNvGrpSpPr>
          <p:nvPr/>
        </p:nvGrpSpPr>
        <p:grpSpPr bwMode="auto">
          <a:xfrm>
            <a:off x="665358" y="2365375"/>
            <a:ext cx="7346950" cy="1417638"/>
            <a:chOff x="556" y="1987"/>
            <a:chExt cx="4628" cy="893"/>
          </a:xfrm>
        </p:grpSpPr>
        <p:grpSp>
          <p:nvGrpSpPr>
            <p:cNvPr id="330765" name="Group 13"/>
            <p:cNvGrpSpPr>
              <a:grpSpLocks/>
            </p:cNvGrpSpPr>
            <p:nvPr/>
          </p:nvGrpSpPr>
          <p:grpSpPr bwMode="auto">
            <a:xfrm>
              <a:off x="556" y="1987"/>
              <a:ext cx="4628" cy="723"/>
              <a:chOff x="556" y="1459"/>
              <a:chExt cx="4628" cy="723"/>
            </a:xfrm>
          </p:grpSpPr>
          <p:sp>
            <p:nvSpPr>
              <p:cNvPr id="330761" name="Text Box 9"/>
              <p:cNvSpPr txBox="1">
                <a:spLocks noChangeArrowheads="1"/>
              </p:cNvSpPr>
              <p:nvPr/>
            </p:nvSpPr>
            <p:spPr bwMode="auto">
              <a:xfrm>
                <a:off x="556" y="1679"/>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dirty="0">
                    <a:solidFill>
                      <a:schemeClr val="tx2"/>
                    </a:solidFill>
                    <a:effectLst/>
                    <a:cs typeface="+mj-cs"/>
                  </a:rPr>
                  <a:t>Quantity per unit =</a:t>
                </a:r>
                <a:r>
                  <a:rPr lang="en-US" sz="2400" b="1" dirty="0">
                    <a:solidFill>
                      <a:schemeClr val="tx2"/>
                    </a:solidFill>
                    <a:effectLst/>
                    <a:latin typeface="Arial" pitchFamily="34" charset="0"/>
                    <a:cs typeface="+mj-cs"/>
                  </a:rPr>
                  <a:t> </a:t>
                </a:r>
                <a:endParaRPr lang="en-US" sz="2400" b="1" i="1" baseline="-25000" dirty="0">
                  <a:solidFill>
                    <a:schemeClr val="tx2"/>
                  </a:solidFill>
                  <a:effectLst/>
                  <a:cs typeface="+mj-cs"/>
                </a:endParaRPr>
              </a:p>
            </p:txBody>
          </p:sp>
          <p:sp>
            <p:nvSpPr>
              <p:cNvPr id="330762" name="Text Box 10"/>
              <p:cNvSpPr txBox="1">
                <a:spLocks noChangeArrowheads="1"/>
              </p:cNvSpPr>
              <p:nvPr/>
            </p:nvSpPr>
            <p:spPr bwMode="auto">
              <a:xfrm>
                <a:off x="2716" y="1459"/>
                <a:ext cx="23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i="1" dirty="0">
                    <a:solidFill>
                      <a:schemeClr val="tx2"/>
                    </a:solidFill>
                    <a:effectLst/>
                    <a:cs typeface="+mj-cs"/>
                  </a:rPr>
                  <a:t>Actual value</a:t>
                </a:r>
                <a:endParaRPr lang="en-US" sz="2400" b="1" i="1" baseline="-25000" dirty="0">
                  <a:solidFill>
                    <a:schemeClr val="tx2"/>
                  </a:solidFill>
                  <a:effectLst/>
                  <a:cs typeface="+mj-cs"/>
                </a:endParaRPr>
              </a:p>
            </p:txBody>
          </p:sp>
          <p:sp>
            <p:nvSpPr>
              <p:cNvPr id="330763" name="Text Box 11"/>
              <p:cNvSpPr txBox="1">
                <a:spLocks noChangeArrowheads="1"/>
              </p:cNvSpPr>
              <p:nvPr/>
            </p:nvSpPr>
            <p:spPr bwMode="auto">
              <a:xfrm>
                <a:off x="2688" y="1891"/>
                <a:ext cx="24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dirty="0">
                    <a:solidFill>
                      <a:schemeClr val="tx2"/>
                    </a:solidFill>
                    <a:effectLst/>
                    <a:cs typeface="+mj-cs"/>
                  </a:rPr>
                  <a:t>Base value of quantity</a:t>
                </a:r>
                <a:endParaRPr lang="en-US" sz="2400" b="1" i="1" baseline="-25000" dirty="0">
                  <a:solidFill>
                    <a:schemeClr val="tx2"/>
                  </a:solidFill>
                  <a:effectLst/>
                  <a:cs typeface="+mj-cs"/>
                </a:endParaRPr>
              </a:p>
            </p:txBody>
          </p:sp>
          <p:sp>
            <p:nvSpPr>
              <p:cNvPr id="330764" name="Line 12"/>
              <p:cNvSpPr>
                <a:spLocks noChangeShapeType="1"/>
              </p:cNvSpPr>
              <p:nvPr/>
            </p:nvSpPr>
            <p:spPr bwMode="auto">
              <a:xfrm>
                <a:off x="2688" y="1872"/>
                <a:ext cx="2352"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sz="2400">
                  <a:cs typeface="+mj-cs"/>
                </a:endParaRPr>
              </a:p>
            </p:txBody>
          </p:sp>
        </p:grpSp>
        <p:sp>
          <p:nvSpPr>
            <p:cNvPr id="330766" name="Rectangle 14"/>
            <p:cNvSpPr>
              <a:spLocks noChangeArrowheads="1"/>
            </p:cNvSpPr>
            <p:nvPr/>
          </p:nvSpPr>
          <p:spPr bwMode="auto">
            <a:xfrm>
              <a:off x="556" y="1987"/>
              <a:ext cx="4628" cy="89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2400">
                <a:cs typeface="+mj-cs"/>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3546019881"/>
              </p:ext>
            </p:extLst>
          </p:nvPr>
        </p:nvGraphicFramePr>
        <p:xfrm>
          <a:off x="1331640" y="3918028"/>
          <a:ext cx="1697360" cy="636510"/>
        </p:xfrm>
        <a:graphic>
          <a:graphicData uri="http://schemas.openxmlformats.org/presentationml/2006/ole">
            <mc:AlternateContent xmlns:mc="http://schemas.openxmlformats.org/markup-compatibility/2006">
              <mc:Choice xmlns:v="urn:schemas-microsoft-com:vml" Requires="v">
                <p:oleObj spid="_x0000_s251954" name="Equation" r:id="rId3" imgW="609600" imgH="228600" progId="Equation.3">
                  <p:embed/>
                </p:oleObj>
              </mc:Choice>
              <mc:Fallback>
                <p:oleObj name="Equation" r:id="rId3" imgW="609600" imgH="22860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918028"/>
                        <a:ext cx="1697360" cy="636510"/>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18972443"/>
              </p:ext>
            </p:extLst>
          </p:nvPr>
        </p:nvGraphicFramePr>
        <p:xfrm>
          <a:off x="3563887" y="3890635"/>
          <a:ext cx="1848889" cy="665491"/>
        </p:xfrm>
        <a:graphic>
          <a:graphicData uri="http://schemas.openxmlformats.org/presentationml/2006/ole">
            <mc:AlternateContent xmlns:mc="http://schemas.openxmlformats.org/markup-compatibility/2006">
              <mc:Choice xmlns:v="urn:schemas-microsoft-com:vml" Requires="v">
                <p:oleObj spid="_x0000_s251955" name="Equation" r:id="rId5" imgW="634725" imgH="228501" progId="Equation.3">
                  <p:embed/>
                </p:oleObj>
              </mc:Choice>
              <mc:Fallback>
                <p:oleObj name="Equation" r:id="rId5" imgW="634725" imgH="228501"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7" y="3890635"/>
                        <a:ext cx="1848889" cy="665491"/>
                      </a:xfrm>
                      <a:prstGeom prst="rect">
                        <a:avLst/>
                      </a:prstGeom>
                      <a:noFill/>
                      <a:ln>
                        <a:noFill/>
                      </a:ln>
                      <a:effectLst/>
                    </p:spPr>
                  </p:pic>
                </p:oleObj>
              </mc:Fallback>
            </mc:AlternateContent>
          </a:graphicData>
        </a:graphic>
      </p:graphicFrame>
      <p:sp>
        <p:nvSpPr>
          <p:cNvPr id="15" name="Text Box 11"/>
          <p:cNvSpPr txBox="1">
            <a:spLocks noChangeArrowheads="1"/>
          </p:cNvSpPr>
          <p:nvPr/>
        </p:nvSpPr>
        <p:spPr bwMode="auto">
          <a:xfrm>
            <a:off x="395536" y="4510088"/>
            <a:ext cx="8121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chemeClr val="tx2"/>
                </a:solidFill>
                <a:effectLst/>
                <a:latin typeface="Arial" pitchFamily="34" charset="0"/>
              </a:rPr>
              <a:t>Then compute base values for currents and impedances:</a:t>
            </a:r>
          </a:p>
        </p:txBody>
      </p:sp>
      <p:graphicFrame>
        <p:nvGraphicFramePr>
          <p:cNvPr id="4" name="Object 3"/>
          <p:cNvGraphicFramePr>
            <a:graphicFrameLocks noChangeAspect="1"/>
          </p:cNvGraphicFramePr>
          <p:nvPr>
            <p:extLst>
              <p:ext uri="{D42A27DB-BD31-4B8C-83A1-F6EECF244321}">
                <p14:modId xmlns:p14="http://schemas.microsoft.com/office/powerpoint/2010/main" val="1329903306"/>
              </p:ext>
            </p:extLst>
          </p:nvPr>
        </p:nvGraphicFramePr>
        <p:xfrm>
          <a:off x="1864162" y="4879420"/>
          <a:ext cx="1255276" cy="1094343"/>
        </p:xfrm>
        <a:graphic>
          <a:graphicData uri="http://schemas.openxmlformats.org/presentationml/2006/ole">
            <mc:AlternateContent xmlns:mc="http://schemas.openxmlformats.org/markup-compatibility/2006">
              <mc:Choice xmlns:v="urn:schemas-microsoft-com:vml" Requires="v">
                <p:oleObj spid="_x0000_s251956" name="Equation" r:id="rId7" imgW="495085" imgH="431613" progId="Equation.3">
                  <p:embed/>
                </p:oleObj>
              </mc:Choice>
              <mc:Fallback>
                <p:oleObj name="Equation" r:id="rId7" imgW="495085" imgH="431613"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4162" y="4879420"/>
                        <a:ext cx="1255276" cy="1094343"/>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55384957"/>
              </p:ext>
            </p:extLst>
          </p:nvPr>
        </p:nvGraphicFramePr>
        <p:xfrm>
          <a:off x="4338833" y="4887637"/>
          <a:ext cx="2323350" cy="1178003"/>
        </p:xfrm>
        <a:graphic>
          <a:graphicData uri="http://schemas.openxmlformats.org/presentationml/2006/ole">
            <mc:AlternateContent xmlns:mc="http://schemas.openxmlformats.org/markup-compatibility/2006">
              <mc:Choice xmlns:v="urn:schemas-microsoft-com:vml" Requires="v">
                <p:oleObj spid="_x0000_s251957" name="Equation" r:id="rId9" imgW="901700" imgH="457200" progId="Equation.3">
                  <p:embed/>
                </p:oleObj>
              </mc:Choice>
              <mc:Fallback>
                <p:oleObj name="Equation" r:id="rId9" imgW="901700" imgH="457200"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8833" y="4887637"/>
                        <a:ext cx="2323350" cy="117800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27777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idx="4294967295"/>
          </p:nvPr>
        </p:nvSpPr>
        <p:spPr>
          <a:xfrm>
            <a:off x="609600" y="304800"/>
            <a:ext cx="6096000" cy="685800"/>
          </a:xfrm>
        </p:spPr>
        <p:txBody>
          <a:bodyPr>
            <a:normAutofit fontScale="90000"/>
          </a:bodyPr>
          <a:lstStyle/>
          <a:p>
            <a:r>
              <a:rPr lang="en-US" dirty="0"/>
              <a:t>Per-Unit System</a:t>
            </a:r>
          </a:p>
        </p:txBody>
      </p:sp>
      <p:sp>
        <p:nvSpPr>
          <p:cNvPr id="349187" name="Text Box 3"/>
          <p:cNvSpPr txBox="1">
            <a:spLocks noChangeArrowheads="1"/>
          </p:cNvSpPr>
          <p:nvPr/>
        </p:nvSpPr>
        <p:spPr bwMode="auto">
          <a:xfrm>
            <a:off x="609600" y="1020763"/>
            <a:ext cx="812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chemeClr val="tx2"/>
                </a:solidFill>
                <a:effectLst/>
                <a:latin typeface="Arial" pitchFamily="34" charset="0"/>
                <a:cs typeface="+mj-cs"/>
              </a:rPr>
              <a:t>And the per-unit system is:</a:t>
            </a:r>
          </a:p>
        </p:txBody>
      </p:sp>
      <p:graphicFrame>
        <p:nvGraphicFramePr>
          <p:cNvPr id="349191" name="Object 7"/>
          <p:cNvGraphicFramePr>
            <a:graphicFrameLocks noChangeAspect="1"/>
          </p:cNvGraphicFramePr>
          <p:nvPr>
            <p:extLst>
              <p:ext uri="{D42A27DB-BD31-4B8C-83A1-F6EECF244321}">
                <p14:modId xmlns:p14="http://schemas.microsoft.com/office/powerpoint/2010/main" val="796272880"/>
              </p:ext>
            </p:extLst>
          </p:nvPr>
        </p:nvGraphicFramePr>
        <p:xfrm>
          <a:off x="1447800" y="1600200"/>
          <a:ext cx="2657475" cy="1457325"/>
        </p:xfrm>
        <a:graphic>
          <a:graphicData uri="http://schemas.openxmlformats.org/presentationml/2006/ole">
            <mc:AlternateContent xmlns:mc="http://schemas.openxmlformats.org/markup-compatibility/2006">
              <mc:Choice xmlns:v="urn:schemas-microsoft-com:vml" Requires="v">
                <p:oleObj spid="_x0000_s252990" name="Equation" r:id="rId3" imgW="787320" imgH="431640" progId="Equation.3">
                  <p:embed/>
                </p:oleObj>
              </mc:Choice>
              <mc:Fallback>
                <p:oleObj name="Equation" r:id="rId3" imgW="7873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00200"/>
                        <a:ext cx="2657475"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9193" name="Object 9"/>
          <p:cNvGraphicFramePr>
            <a:graphicFrameLocks noChangeAspect="1"/>
          </p:cNvGraphicFramePr>
          <p:nvPr>
            <p:extLst>
              <p:ext uri="{D42A27DB-BD31-4B8C-83A1-F6EECF244321}">
                <p14:modId xmlns:p14="http://schemas.microsoft.com/office/powerpoint/2010/main" val="1185920504"/>
              </p:ext>
            </p:extLst>
          </p:nvPr>
        </p:nvGraphicFramePr>
        <p:xfrm>
          <a:off x="5181600" y="1600200"/>
          <a:ext cx="2614613" cy="1457325"/>
        </p:xfrm>
        <a:graphic>
          <a:graphicData uri="http://schemas.openxmlformats.org/presentationml/2006/ole">
            <mc:AlternateContent xmlns:mc="http://schemas.openxmlformats.org/markup-compatibility/2006">
              <mc:Choice xmlns:v="urn:schemas-microsoft-com:vml" Requires="v">
                <p:oleObj spid="_x0000_s252991" name="Equation" r:id="rId5" imgW="774360" imgH="431640" progId="Equation.3">
                  <p:embed/>
                </p:oleObj>
              </mc:Choice>
              <mc:Fallback>
                <p:oleObj name="Equation" r:id="rId5" imgW="7743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600200"/>
                        <a:ext cx="2614613"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9194" name="Object 10"/>
          <p:cNvGraphicFramePr>
            <a:graphicFrameLocks noChangeAspect="1"/>
          </p:cNvGraphicFramePr>
          <p:nvPr>
            <p:extLst>
              <p:ext uri="{D42A27DB-BD31-4B8C-83A1-F6EECF244321}">
                <p14:modId xmlns:p14="http://schemas.microsoft.com/office/powerpoint/2010/main" val="351916578"/>
              </p:ext>
            </p:extLst>
          </p:nvPr>
        </p:nvGraphicFramePr>
        <p:xfrm>
          <a:off x="1371600" y="3276600"/>
          <a:ext cx="2743200" cy="1457325"/>
        </p:xfrm>
        <a:graphic>
          <a:graphicData uri="http://schemas.openxmlformats.org/presentationml/2006/ole">
            <mc:AlternateContent xmlns:mc="http://schemas.openxmlformats.org/markup-compatibility/2006">
              <mc:Choice xmlns:v="urn:schemas-microsoft-com:vml" Requires="v">
                <p:oleObj spid="_x0000_s252992" name="Equation" r:id="rId7" imgW="812520" imgH="431640" progId="Equation.3">
                  <p:embed/>
                </p:oleObj>
              </mc:Choice>
              <mc:Fallback>
                <p:oleObj name="Equation" r:id="rId7" imgW="81252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276600"/>
                        <a:ext cx="2743200"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9195" name="Object 11"/>
          <p:cNvGraphicFramePr>
            <a:graphicFrameLocks noChangeAspect="1"/>
          </p:cNvGraphicFramePr>
          <p:nvPr>
            <p:extLst>
              <p:ext uri="{D42A27DB-BD31-4B8C-83A1-F6EECF244321}">
                <p14:modId xmlns:p14="http://schemas.microsoft.com/office/powerpoint/2010/main" val="3623921538"/>
              </p:ext>
            </p:extLst>
          </p:nvPr>
        </p:nvGraphicFramePr>
        <p:xfrm>
          <a:off x="5214938" y="3276600"/>
          <a:ext cx="2786062" cy="1457325"/>
        </p:xfrm>
        <a:graphic>
          <a:graphicData uri="http://schemas.openxmlformats.org/presentationml/2006/ole">
            <mc:AlternateContent xmlns:mc="http://schemas.openxmlformats.org/markup-compatibility/2006">
              <mc:Choice xmlns:v="urn:schemas-microsoft-com:vml" Requires="v">
                <p:oleObj spid="_x0000_s252993" name="Equation" r:id="rId9" imgW="825480" imgH="431640" progId="Equation.3">
                  <p:embed/>
                </p:oleObj>
              </mc:Choice>
              <mc:Fallback>
                <p:oleObj name="Equation" r:id="rId9" imgW="8254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4938" y="3276600"/>
                        <a:ext cx="2786062"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9196" name="Object 12"/>
          <p:cNvGraphicFramePr>
            <a:graphicFrameLocks noChangeAspect="1"/>
          </p:cNvGraphicFramePr>
          <p:nvPr>
            <p:extLst>
              <p:ext uri="{D42A27DB-BD31-4B8C-83A1-F6EECF244321}">
                <p14:modId xmlns:p14="http://schemas.microsoft.com/office/powerpoint/2010/main" val="3308195780"/>
              </p:ext>
            </p:extLst>
          </p:nvPr>
        </p:nvGraphicFramePr>
        <p:xfrm>
          <a:off x="1371600" y="5257800"/>
          <a:ext cx="3900488" cy="814388"/>
        </p:xfrm>
        <a:graphic>
          <a:graphicData uri="http://schemas.openxmlformats.org/presentationml/2006/ole">
            <mc:AlternateContent xmlns:mc="http://schemas.openxmlformats.org/markup-compatibility/2006">
              <mc:Choice xmlns:v="urn:schemas-microsoft-com:vml" Requires="v">
                <p:oleObj spid="_x0000_s252994" name="Equation" r:id="rId11" imgW="1155600" imgH="241200" progId="Equation.3">
                  <p:embed/>
                </p:oleObj>
              </mc:Choice>
              <mc:Fallback>
                <p:oleObj name="Equation" r:id="rId11" imgW="115560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5257800"/>
                        <a:ext cx="39004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9197" name="Text Box 13"/>
          <p:cNvSpPr txBox="1">
            <a:spLocks noChangeArrowheads="1"/>
          </p:cNvSpPr>
          <p:nvPr/>
        </p:nvSpPr>
        <p:spPr bwMode="auto">
          <a:xfrm>
            <a:off x="5486400" y="5335588"/>
            <a:ext cx="3244850" cy="53181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chemeClr val="tx2"/>
                </a:solidFill>
                <a:effectLst/>
                <a:latin typeface="Arial" pitchFamily="34" charset="0"/>
                <a:cs typeface="+mj-cs"/>
              </a:rPr>
              <a:t>Percent of base Z</a:t>
            </a:r>
          </a:p>
        </p:txBody>
      </p:sp>
    </p:spTree>
    <p:extLst>
      <p:ext uri="{BB962C8B-B14F-4D97-AF65-F5344CB8AC3E}">
        <p14:creationId xmlns:p14="http://schemas.microsoft.com/office/powerpoint/2010/main" val="3234535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a:xfrm>
            <a:off x="609600" y="304800"/>
            <a:ext cx="1586136" cy="685800"/>
          </a:xfrm>
        </p:spPr>
        <p:txBody>
          <a:bodyPr>
            <a:normAutofit/>
          </a:bodyPr>
          <a:lstStyle/>
          <a:p>
            <a:pPr algn="l"/>
            <a:r>
              <a:rPr lang="en-US" sz="2400" u="sng" dirty="0"/>
              <a:t>Example </a:t>
            </a:r>
            <a:r>
              <a:rPr lang="en-US" sz="2400" u="sng" dirty="0" smtClean="0"/>
              <a:t>1</a:t>
            </a:r>
            <a:endParaRPr lang="en-US" sz="2400" u="sng" dirty="0"/>
          </a:p>
        </p:txBody>
      </p:sp>
      <p:sp>
        <p:nvSpPr>
          <p:cNvPr id="352259" name="Text Box 3"/>
          <p:cNvSpPr txBox="1">
            <a:spLocks noChangeArrowheads="1"/>
          </p:cNvSpPr>
          <p:nvPr/>
        </p:nvSpPr>
        <p:spPr bwMode="auto">
          <a:xfrm>
            <a:off x="609600" y="1020763"/>
            <a:ext cx="81216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pPr algn="l"/>
            <a:r>
              <a:rPr lang="en-US" sz="2000" dirty="0">
                <a:solidFill>
                  <a:schemeClr val="tx2"/>
                </a:solidFill>
                <a:effectLst/>
                <a:latin typeface="Arial" pitchFamily="34" charset="0"/>
                <a:cs typeface="+mj-cs"/>
              </a:rPr>
              <a:t>An electrical lamp is rated 120 volts, 500 watts. If the voltage applied across the lamp is twice the rated value, compute the current that flows through the lamp. Use the per-unit method.</a:t>
            </a:r>
          </a:p>
          <a:p>
            <a:pPr algn="l"/>
            <a:endParaRPr lang="en-US" sz="2000" dirty="0">
              <a:solidFill>
                <a:schemeClr val="tx2"/>
              </a:solidFill>
              <a:effectLst/>
              <a:latin typeface="Arial" pitchFamily="34" charset="0"/>
              <a:cs typeface="+mj-cs"/>
            </a:endParaRPr>
          </a:p>
          <a:p>
            <a:pPr algn="l"/>
            <a:r>
              <a:rPr lang="en-US" sz="2000" dirty="0">
                <a:solidFill>
                  <a:schemeClr val="tx2"/>
                </a:solidFill>
                <a:effectLst/>
                <a:latin typeface="Arial" pitchFamily="34" charset="0"/>
                <a:cs typeface="+mj-cs"/>
              </a:rPr>
              <a:t>Solution:</a:t>
            </a:r>
          </a:p>
        </p:txBody>
      </p:sp>
      <p:graphicFrame>
        <p:nvGraphicFramePr>
          <p:cNvPr id="352262" name="Object 6"/>
          <p:cNvGraphicFramePr>
            <a:graphicFrameLocks noChangeAspect="1"/>
          </p:cNvGraphicFramePr>
          <p:nvPr>
            <p:extLst>
              <p:ext uri="{D42A27DB-BD31-4B8C-83A1-F6EECF244321}">
                <p14:modId xmlns:p14="http://schemas.microsoft.com/office/powerpoint/2010/main" val="2424651813"/>
              </p:ext>
            </p:extLst>
          </p:nvPr>
        </p:nvGraphicFramePr>
        <p:xfrm>
          <a:off x="609600" y="2685027"/>
          <a:ext cx="1152128" cy="406300"/>
        </p:xfrm>
        <a:graphic>
          <a:graphicData uri="http://schemas.openxmlformats.org/presentationml/2006/ole">
            <mc:AlternateContent xmlns:mc="http://schemas.openxmlformats.org/markup-compatibility/2006">
              <mc:Choice xmlns:v="urn:schemas-microsoft-com:vml" Requires="v">
                <p:oleObj spid="_x0000_s254048" name="Equation" r:id="rId3" imgW="647640" imgH="228600" progId="Equation.3">
                  <p:embed/>
                </p:oleObj>
              </mc:Choice>
              <mc:Fallback>
                <p:oleObj name="Equation" r:id="rId3" imgW="6476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685027"/>
                        <a:ext cx="1152128" cy="406300"/>
                      </a:xfrm>
                      <a:prstGeom prst="rect">
                        <a:avLst/>
                      </a:prstGeom>
                      <a:noFill/>
                      <a:ln>
                        <a:noFill/>
                      </a:ln>
                      <a:effectLst/>
                    </p:spPr>
                  </p:pic>
                </p:oleObj>
              </mc:Fallback>
            </mc:AlternateContent>
          </a:graphicData>
        </a:graphic>
      </p:graphicFrame>
      <p:graphicFrame>
        <p:nvGraphicFramePr>
          <p:cNvPr id="352264" name="Object 8"/>
          <p:cNvGraphicFramePr>
            <a:graphicFrameLocks noChangeAspect="1"/>
          </p:cNvGraphicFramePr>
          <p:nvPr>
            <p:extLst>
              <p:ext uri="{D42A27DB-BD31-4B8C-83A1-F6EECF244321}">
                <p14:modId xmlns:p14="http://schemas.microsoft.com/office/powerpoint/2010/main" val="2920419329"/>
              </p:ext>
            </p:extLst>
          </p:nvPr>
        </p:nvGraphicFramePr>
        <p:xfrm>
          <a:off x="2149475" y="2652713"/>
          <a:ext cx="2597150" cy="635000"/>
        </p:xfrm>
        <a:graphic>
          <a:graphicData uri="http://schemas.openxmlformats.org/presentationml/2006/ole">
            <mc:AlternateContent xmlns:mc="http://schemas.openxmlformats.org/markup-compatibility/2006">
              <mc:Choice xmlns:v="urn:schemas-microsoft-com:vml" Requires="v">
                <p:oleObj spid="_x0000_s254049" name="Equation" r:id="rId5" imgW="1765080" imgH="431640" progId="Equation.3">
                  <p:embed/>
                </p:oleObj>
              </mc:Choice>
              <mc:Fallback>
                <p:oleObj name="Equation" r:id="rId5" imgW="1765080" imgH="431640" progId="Equation.3">
                  <p:embed/>
                  <p:pic>
                    <p:nvPicPr>
                      <p:cNvPr id="0" name=""/>
                      <p:cNvPicPr>
                        <a:picLocks noChangeAspect="1" noChangeArrowheads="1"/>
                      </p:cNvPicPr>
                      <p:nvPr/>
                    </p:nvPicPr>
                    <p:blipFill>
                      <a:blip r:embed="rId6"/>
                      <a:srcRect/>
                      <a:stretch>
                        <a:fillRect/>
                      </a:stretch>
                    </p:blipFill>
                    <p:spPr bwMode="auto">
                      <a:xfrm>
                        <a:off x="2149475" y="2652713"/>
                        <a:ext cx="2597150" cy="635000"/>
                      </a:xfrm>
                      <a:prstGeom prst="rect">
                        <a:avLst/>
                      </a:prstGeom>
                      <a:noFill/>
                      <a:ln>
                        <a:noFill/>
                      </a:ln>
                      <a:effectLst/>
                    </p:spPr>
                  </p:pic>
                </p:oleObj>
              </mc:Fallback>
            </mc:AlternateContent>
          </a:graphicData>
        </a:graphic>
      </p:graphicFrame>
      <p:graphicFrame>
        <p:nvGraphicFramePr>
          <p:cNvPr id="352265" name="Object 9"/>
          <p:cNvGraphicFramePr>
            <a:graphicFrameLocks noChangeAspect="1"/>
          </p:cNvGraphicFramePr>
          <p:nvPr>
            <p:extLst>
              <p:ext uri="{D42A27DB-BD31-4B8C-83A1-F6EECF244321}">
                <p14:modId xmlns:p14="http://schemas.microsoft.com/office/powerpoint/2010/main" val="4086287967"/>
              </p:ext>
            </p:extLst>
          </p:nvPr>
        </p:nvGraphicFramePr>
        <p:xfrm>
          <a:off x="5580112" y="2780928"/>
          <a:ext cx="1644103" cy="423245"/>
        </p:xfrm>
        <a:graphic>
          <a:graphicData uri="http://schemas.openxmlformats.org/presentationml/2006/ole">
            <mc:AlternateContent xmlns:mc="http://schemas.openxmlformats.org/markup-compatibility/2006">
              <mc:Choice xmlns:v="urn:schemas-microsoft-com:vml" Requires="v">
                <p:oleObj spid="_x0000_s254050" name="Equation" r:id="rId7" imgW="939600" imgH="241200" progId="Equation.3">
                  <p:embed/>
                </p:oleObj>
              </mc:Choice>
              <mc:Fallback>
                <p:oleObj name="Equation" r:id="rId7" imgW="93960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2780928"/>
                        <a:ext cx="1644103" cy="423245"/>
                      </a:xfrm>
                      <a:prstGeom prst="rect">
                        <a:avLst/>
                      </a:prstGeom>
                      <a:noFill/>
                      <a:ln>
                        <a:noFill/>
                      </a:ln>
                      <a:effectLst/>
                    </p:spPr>
                  </p:pic>
                </p:oleObj>
              </mc:Fallback>
            </mc:AlternateContent>
          </a:graphicData>
        </a:graphic>
      </p:graphicFrame>
      <p:sp>
        <p:nvSpPr>
          <p:cNvPr id="8" name="Text Box 3"/>
          <p:cNvSpPr txBox="1">
            <a:spLocks noChangeArrowheads="1"/>
          </p:cNvSpPr>
          <p:nvPr/>
        </p:nvSpPr>
        <p:spPr bwMode="auto">
          <a:xfrm>
            <a:off x="251520" y="3388930"/>
            <a:ext cx="5114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sz="2400">
                <a:solidFill>
                  <a:schemeClr val="tx1"/>
                </a:solidFill>
                <a:latin typeface="Times New Roman" pitchFamily="18" charset="0"/>
              </a:defRPr>
            </a:lvl1pPr>
            <a:lvl2pPr marL="914400" indent="-457200">
              <a:defRPr kumimoji="1" sz="2400">
                <a:solidFill>
                  <a:schemeClr val="tx1"/>
                </a:solidFill>
                <a:latin typeface="Times New Roman" pitchFamily="18" charset="0"/>
              </a:defRPr>
            </a:lvl2pPr>
            <a:lvl3pPr marL="1371600" indent="-457200">
              <a:defRPr kumimoji="1" sz="2400">
                <a:solidFill>
                  <a:schemeClr val="tx1"/>
                </a:solidFill>
                <a:latin typeface="Times New Roman" pitchFamily="18" charset="0"/>
              </a:defRPr>
            </a:lvl3pPr>
            <a:lvl4pPr marL="1828800" indent="-457200">
              <a:defRPr kumimoji="1" sz="2400">
                <a:solidFill>
                  <a:schemeClr val="tx1"/>
                </a:solidFill>
                <a:latin typeface="Times New Roman" pitchFamily="18" charset="0"/>
              </a:defRPr>
            </a:lvl4pPr>
            <a:lvl5pPr marL="2286000" indent="-457200">
              <a:defRPr kumimoji="1" sz="2400">
                <a:solidFill>
                  <a:schemeClr val="tx1"/>
                </a:solidFill>
                <a:latin typeface="Times New Roman" pitchFamily="18" charset="0"/>
              </a:defRPr>
            </a:lvl5pPr>
            <a:lvl6pPr marL="2743200" indent="-457200" algn="l" rtl="0" eaLnBrk="0" fontAlgn="base" hangingPunct="0">
              <a:spcBef>
                <a:spcPct val="0"/>
              </a:spcBef>
              <a:spcAft>
                <a:spcPct val="0"/>
              </a:spcAft>
              <a:defRPr kumimoji="1" sz="2400">
                <a:solidFill>
                  <a:schemeClr val="tx1"/>
                </a:solidFill>
                <a:latin typeface="Times New Roman" pitchFamily="18" charset="0"/>
              </a:defRPr>
            </a:lvl6pPr>
            <a:lvl7pPr marL="3200400" indent="-457200" algn="l" rtl="0" eaLnBrk="0" fontAlgn="base" hangingPunct="0">
              <a:spcBef>
                <a:spcPct val="0"/>
              </a:spcBef>
              <a:spcAft>
                <a:spcPct val="0"/>
              </a:spcAft>
              <a:defRPr kumimoji="1" sz="2400">
                <a:solidFill>
                  <a:schemeClr val="tx1"/>
                </a:solidFill>
                <a:latin typeface="Times New Roman" pitchFamily="18" charset="0"/>
              </a:defRPr>
            </a:lvl7pPr>
            <a:lvl8pPr marL="3657600" indent="-457200" algn="l" rtl="0" eaLnBrk="0" fontAlgn="base" hangingPunct="0">
              <a:spcBef>
                <a:spcPct val="0"/>
              </a:spcBef>
              <a:spcAft>
                <a:spcPct val="0"/>
              </a:spcAft>
              <a:defRPr kumimoji="1" sz="2400">
                <a:solidFill>
                  <a:schemeClr val="tx1"/>
                </a:solidFill>
                <a:latin typeface="Times New Roman" pitchFamily="18" charset="0"/>
              </a:defRPr>
            </a:lvl8pPr>
            <a:lvl9pPr marL="4114800" indent="-457200" algn="l" rtl="0" eaLnBrk="0" fontAlgn="base" hangingPunct="0">
              <a:spcBef>
                <a:spcPct val="0"/>
              </a:spcBef>
              <a:spcAft>
                <a:spcPct val="0"/>
              </a:spcAft>
              <a:defRPr kumimoji="1" sz="2400">
                <a:solidFill>
                  <a:schemeClr val="tx1"/>
                </a:solidFill>
                <a:latin typeface="Times New Roman" pitchFamily="18" charset="0"/>
              </a:defRPr>
            </a:lvl9pPr>
          </a:lstStyle>
          <a:p>
            <a:pPr algn="l"/>
            <a:r>
              <a:rPr lang="en-US" sz="2000" dirty="0">
                <a:solidFill>
                  <a:schemeClr val="tx2"/>
                </a:solidFill>
                <a:effectLst/>
                <a:latin typeface="Arial" pitchFamily="34" charset="0"/>
                <a:cs typeface="+mj-cs"/>
              </a:rPr>
              <a:t>The per-unit equivalent circuit is as follows:</a:t>
            </a:r>
          </a:p>
        </p:txBody>
      </p:sp>
      <p:grpSp>
        <p:nvGrpSpPr>
          <p:cNvPr id="9" name="Group 5"/>
          <p:cNvGrpSpPr>
            <a:grpSpLocks/>
          </p:cNvGrpSpPr>
          <p:nvPr/>
        </p:nvGrpSpPr>
        <p:grpSpPr bwMode="auto">
          <a:xfrm>
            <a:off x="4864931" y="3789040"/>
            <a:ext cx="2139875" cy="965033"/>
            <a:chOff x="2208" y="2352"/>
            <a:chExt cx="1402" cy="760"/>
          </a:xfrm>
        </p:grpSpPr>
        <p:sp>
          <p:nvSpPr>
            <p:cNvPr id="10" name="Oval 6"/>
            <p:cNvSpPr>
              <a:spLocks noChangeArrowheads="1"/>
            </p:cNvSpPr>
            <p:nvPr/>
          </p:nvSpPr>
          <p:spPr bwMode="auto">
            <a:xfrm>
              <a:off x="2208" y="2584"/>
              <a:ext cx="288" cy="296"/>
            </a:xfrm>
            <a:prstGeom prst="ellipse">
              <a:avLst/>
            </a:prstGeom>
            <a:noFill/>
            <a:ln w="1905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1" name="Line 7"/>
            <p:cNvSpPr>
              <a:spLocks noChangeShapeType="1"/>
            </p:cNvSpPr>
            <p:nvPr/>
          </p:nvSpPr>
          <p:spPr bwMode="auto">
            <a:xfrm flipV="1">
              <a:off x="2352" y="2352"/>
              <a:ext cx="0" cy="232"/>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grpSp>
          <p:nvGrpSpPr>
            <p:cNvPr id="12" name="Group 8"/>
            <p:cNvGrpSpPr>
              <a:grpSpLocks/>
            </p:cNvGrpSpPr>
            <p:nvPr/>
          </p:nvGrpSpPr>
          <p:grpSpPr bwMode="auto">
            <a:xfrm>
              <a:off x="3442" y="2513"/>
              <a:ext cx="168" cy="323"/>
              <a:chOff x="3408" y="2352"/>
              <a:chExt cx="240" cy="864"/>
            </a:xfrm>
          </p:grpSpPr>
          <p:sp>
            <p:nvSpPr>
              <p:cNvPr id="18" name="Line 9"/>
              <p:cNvSpPr>
                <a:spLocks noChangeShapeType="1"/>
              </p:cNvSpPr>
              <p:nvPr/>
            </p:nvSpPr>
            <p:spPr bwMode="auto">
              <a:xfrm>
                <a:off x="3504" y="2352"/>
                <a:ext cx="144" cy="96"/>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9" name="Line 10"/>
              <p:cNvSpPr>
                <a:spLocks noChangeShapeType="1"/>
              </p:cNvSpPr>
              <p:nvPr/>
            </p:nvSpPr>
            <p:spPr bwMode="auto">
              <a:xfrm flipH="1">
                <a:off x="3408" y="2448"/>
                <a:ext cx="240" cy="24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20" name="Line 11"/>
              <p:cNvSpPr>
                <a:spLocks noChangeShapeType="1"/>
              </p:cNvSpPr>
              <p:nvPr/>
            </p:nvSpPr>
            <p:spPr bwMode="auto">
              <a:xfrm>
                <a:off x="3408" y="2688"/>
                <a:ext cx="240" cy="192"/>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21" name="Line 12"/>
              <p:cNvSpPr>
                <a:spLocks noChangeShapeType="1"/>
              </p:cNvSpPr>
              <p:nvPr/>
            </p:nvSpPr>
            <p:spPr bwMode="auto">
              <a:xfrm flipH="1">
                <a:off x="3408" y="2880"/>
                <a:ext cx="240" cy="24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22" name="Line 13"/>
              <p:cNvSpPr>
                <a:spLocks noChangeShapeType="1"/>
              </p:cNvSpPr>
              <p:nvPr/>
            </p:nvSpPr>
            <p:spPr bwMode="auto">
              <a:xfrm>
                <a:off x="3432" y="3120"/>
                <a:ext cx="144" cy="96"/>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grpSp>
        <p:sp>
          <p:nvSpPr>
            <p:cNvPr id="13" name="Line 14"/>
            <p:cNvSpPr>
              <a:spLocks noChangeShapeType="1"/>
            </p:cNvSpPr>
            <p:nvPr/>
          </p:nvSpPr>
          <p:spPr bwMode="auto">
            <a:xfrm flipV="1">
              <a:off x="3509" y="2352"/>
              <a:ext cx="0" cy="161"/>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4" name="Line 15"/>
            <p:cNvSpPr>
              <a:spLocks noChangeShapeType="1"/>
            </p:cNvSpPr>
            <p:nvPr/>
          </p:nvSpPr>
          <p:spPr bwMode="auto">
            <a:xfrm flipH="1">
              <a:off x="2352" y="2352"/>
              <a:ext cx="1157"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5" name="Line 16"/>
            <p:cNvSpPr>
              <a:spLocks noChangeShapeType="1"/>
            </p:cNvSpPr>
            <p:nvPr/>
          </p:nvSpPr>
          <p:spPr bwMode="auto">
            <a:xfrm flipV="1">
              <a:off x="2352" y="2880"/>
              <a:ext cx="0" cy="232"/>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6" name="Line 17"/>
            <p:cNvSpPr>
              <a:spLocks noChangeShapeType="1"/>
            </p:cNvSpPr>
            <p:nvPr/>
          </p:nvSpPr>
          <p:spPr bwMode="auto">
            <a:xfrm flipV="1">
              <a:off x="3557" y="2836"/>
              <a:ext cx="0" cy="276"/>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7" name="Line 18"/>
            <p:cNvSpPr>
              <a:spLocks noChangeShapeType="1"/>
            </p:cNvSpPr>
            <p:nvPr/>
          </p:nvSpPr>
          <p:spPr bwMode="auto">
            <a:xfrm flipH="1">
              <a:off x="2352" y="3112"/>
              <a:ext cx="1208"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grpSp>
      <p:graphicFrame>
        <p:nvGraphicFramePr>
          <p:cNvPr id="23" name="Object 19"/>
          <p:cNvGraphicFramePr>
            <a:graphicFrameLocks noChangeAspect="1"/>
          </p:cNvGraphicFramePr>
          <p:nvPr>
            <p:extLst>
              <p:ext uri="{D42A27DB-BD31-4B8C-83A1-F6EECF244321}">
                <p14:modId xmlns:p14="http://schemas.microsoft.com/office/powerpoint/2010/main" val="600897436"/>
              </p:ext>
            </p:extLst>
          </p:nvPr>
        </p:nvGraphicFramePr>
        <p:xfrm>
          <a:off x="7217068" y="4039046"/>
          <a:ext cx="1492109" cy="392016"/>
        </p:xfrm>
        <a:graphic>
          <a:graphicData uri="http://schemas.openxmlformats.org/presentationml/2006/ole">
            <mc:AlternateContent xmlns:mc="http://schemas.openxmlformats.org/markup-compatibility/2006">
              <mc:Choice xmlns:v="urn:schemas-microsoft-com:vml" Requires="v">
                <p:oleObj spid="_x0000_s254051" name="Equation" r:id="rId9" imgW="774360" imgH="203040" progId="Equation.3">
                  <p:embed/>
                </p:oleObj>
              </mc:Choice>
              <mc:Fallback>
                <p:oleObj name="Equation" r:id="rId9" imgW="77436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7068" y="4039046"/>
                        <a:ext cx="1492109" cy="392016"/>
                      </a:xfrm>
                      <a:prstGeom prst="rect">
                        <a:avLst/>
                      </a:prstGeom>
                      <a:noFill/>
                      <a:ln>
                        <a:noFill/>
                      </a:ln>
                      <a:effectLst/>
                    </p:spPr>
                  </p:pic>
                </p:oleObj>
              </mc:Fallback>
            </mc:AlternateContent>
          </a:graphicData>
        </a:graphic>
      </p:graphicFrame>
      <p:graphicFrame>
        <p:nvGraphicFramePr>
          <p:cNvPr id="24" name="Object 20"/>
          <p:cNvGraphicFramePr>
            <a:graphicFrameLocks noChangeAspect="1"/>
          </p:cNvGraphicFramePr>
          <p:nvPr>
            <p:extLst>
              <p:ext uri="{D42A27DB-BD31-4B8C-83A1-F6EECF244321}">
                <p14:modId xmlns:p14="http://schemas.microsoft.com/office/powerpoint/2010/main" val="3234936676"/>
              </p:ext>
            </p:extLst>
          </p:nvPr>
        </p:nvGraphicFramePr>
        <p:xfrm>
          <a:off x="3328636" y="4045916"/>
          <a:ext cx="1368772" cy="368279"/>
        </p:xfrm>
        <a:graphic>
          <a:graphicData uri="http://schemas.openxmlformats.org/presentationml/2006/ole">
            <mc:AlternateContent xmlns:mc="http://schemas.openxmlformats.org/markup-compatibility/2006">
              <mc:Choice xmlns:v="urn:schemas-microsoft-com:vml" Requires="v">
                <p:oleObj spid="_x0000_s254052" name="Equation" r:id="rId11" imgW="850680" imgH="228600" progId="Equation.3">
                  <p:embed/>
                </p:oleObj>
              </mc:Choice>
              <mc:Fallback>
                <p:oleObj name="Equation" r:id="rId11" imgW="8506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8636" y="4045916"/>
                        <a:ext cx="1368772" cy="368279"/>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48304331"/>
              </p:ext>
            </p:extLst>
          </p:nvPr>
        </p:nvGraphicFramePr>
        <p:xfrm>
          <a:off x="1043608" y="4569013"/>
          <a:ext cx="2615133" cy="677320"/>
        </p:xfrm>
        <a:graphic>
          <a:graphicData uri="http://schemas.openxmlformats.org/presentationml/2006/ole">
            <mc:AlternateContent xmlns:mc="http://schemas.openxmlformats.org/markup-compatibility/2006">
              <mc:Choice xmlns:v="urn:schemas-microsoft-com:vml" Requires="v">
                <p:oleObj spid="_x0000_s254053" name="Equation" r:id="rId13" imgW="1816100" imgH="469900" progId="Equation.3">
                  <p:embed/>
                </p:oleObj>
              </mc:Choice>
              <mc:Fallback>
                <p:oleObj name="Equation" r:id="rId13" imgW="1816100" imgH="469900" progId="Equation.3">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3608" y="4569013"/>
                        <a:ext cx="2615133" cy="677320"/>
                      </a:xfrm>
                      <a:prstGeom prst="rect">
                        <a:avLst/>
                      </a:prstGeom>
                      <a:noFill/>
                      <a:ln>
                        <a:noFill/>
                      </a:ln>
                      <a:effec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93664017"/>
              </p:ext>
            </p:extLst>
          </p:nvPr>
        </p:nvGraphicFramePr>
        <p:xfrm>
          <a:off x="1115616" y="5589240"/>
          <a:ext cx="2166329" cy="623391"/>
        </p:xfrm>
        <a:graphic>
          <a:graphicData uri="http://schemas.openxmlformats.org/presentationml/2006/ole">
            <mc:AlternateContent xmlns:mc="http://schemas.openxmlformats.org/markup-compatibility/2006">
              <mc:Choice xmlns:v="urn:schemas-microsoft-com:vml" Requires="v">
                <p:oleObj spid="_x0000_s254054" name="Equation" r:id="rId15" imgW="1497950" imgH="431613" progId="Equation.3">
                  <p:embed/>
                </p:oleObj>
              </mc:Choice>
              <mc:Fallback>
                <p:oleObj name="Equation" r:id="rId15" imgW="1497950" imgH="431613"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5616" y="5589240"/>
                        <a:ext cx="2166329" cy="623391"/>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11709121"/>
              </p:ext>
            </p:extLst>
          </p:nvPr>
        </p:nvGraphicFramePr>
        <p:xfrm>
          <a:off x="4499992" y="5445224"/>
          <a:ext cx="3653509" cy="348258"/>
        </p:xfrm>
        <a:graphic>
          <a:graphicData uri="http://schemas.openxmlformats.org/presentationml/2006/ole">
            <mc:AlternateContent xmlns:mc="http://schemas.openxmlformats.org/markup-compatibility/2006">
              <mc:Choice xmlns:v="urn:schemas-microsoft-com:vml" Requires="v">
                <p:oleObj spid="_x0000_s254055" name="Equation" r:id="rId17" imgW="2527300" imgH="241300" progId="Equation.3">
                  <p:embed/>
                </p:oleObj>
              </mc:Choice>
              <mc:Fallback>
                <p:oleObj name="Equation" r:id="rId17" imgW="2527300" imgH="241300" progId="Equation.3">
                  <p:embed/>
                  <p:pic>
                    <p:nvPicPr>
                      <p:cNvPr id="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99992" y="5445224"/>
                        <a:ext cx="3653509" cy="34825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93249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a:xfrm>
            <a:off x="381000" y="404664"/>
            <a:ext cx="6999312" cy="585935"/>
          </a:xfrm>
        </p:spPr>
        <p:txBody>
          <a:bodyPr>
            <a:normAutofit/>
          </a:bodyPr>
          <a:lstStyle/>
          <a:p>
            <a:r>
              <a:rPr lang="en-US" sz="3200" dirty="0"/>
              <a:t>Per-unit System for 1- </a:t>
            </a:r>
            <a:r>
              <a:rPr lang="en-US" sz="3200" dirty="0">
                <a:sym typeface="Symbol" pitchFamily="18" charset="2"/>
              </a:rPr>
              <a:t> </a:t>
            </a:r>
            <a:r>
              <a:rPr lang="en-US" sz="3200" dirty="0" smtClean="0">
                <a:sym typeface="Symbol" pitchFamily="18" charset="2"/>
              </a:rPr>
              <a:t>Circuit</a:t>
            </a:r>
            <a:endParaRPr lang="en-US" sz="3200" dirty="0">
              <a:sym typeface="Symbol" pitchFamily="18" charset="2"/>
            </a:endParaRPr>
          </a:p>
        </p:txBody>
      </p:sp>
      <p:sp>
        <p:nvSpPr>
          <p:cNvPr id="331784" name="Text Box 8"/>
          <p:cNvSpPr txBox="1">
            <a:spLocks noChangeArrowheads="1"/>
          </p:cNvSpPr>
          <p:nvPr/>
        </p:nvSpPr>
        <p:spPr bwMode="auto">
          <a:xfrm>
            <a:off x="609600" y="1124744"/>
            <a:ext cx="2882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000" dirty="0">
                <a:solidFill>
                  <a:schemeClr val="tx2"/>
                </a:solidFill>
                <a:effectLst/>
                <a:latin typeface="Arial" pitchFamily="34" charset="0"/>
                <a:cs typeface="+mj-cs"/>
              </a:rPr>
              <a:t>One-phase circuits</a:t>
            </a:r>
          </a:p>
        </p:txBody>
      </p:sp>
      <p:graphicFrame>
        <p:nvGraphicFramePr>
          <p:cNvPr id="331868" name="Object 92"/>
          <p:cNvGraphicFramePr>
            <a:graphicFrameLocks noChangeAspect="1"/>
          </p:cNvGraphicFramePr>
          <p:nvPr>
            <p:extLst>
              <p:ext uri="{D42A27DB-BD31-4B8C-83A1-F6EECF244321}">
                <p14:modId xmlns:p14="http://schemas.microsoft.com/office/powerpoint/2010/main" val="2772881151"/>
              </p:ext>
            </p:extLst>
          </p:nvPr>
        </p:nvGraphicFramePr>
        <p:xfrm>
          <a:off x="395536" y="2492896"/>
          <a:ext cx="1540634" cy="542075"/>
        </p:xfrm>
        <a:graphic>
          <a:graphicData uri="http://schemas.openxmlformats.org/presentationml/2006/ole">
            <mc:AlternateContent xmlns:mc="http://schemas.openxmlformats.org/markup-compatibility/2006">
              <mc:Choice xmlns:v="urn:schemas-microsoft-com:vml" Requires="v">
                <p:oleObj spid="_x0000_s256194" name="Equation" r:id="rId3" imgW="685800" imgH="241200" progId="Equation.3">
                  <p:embed/>
                </p:oleObj>
              </mc:Choice>
              <mc:Fallback>
                <p:oleObj name="Equation" r:id="rId3" imgW="685800" imgH="241200" progId="Equation.3">
                  <p:embed/>
                  <p:pic>
                    <p:nvPicPr>
                      <p:cNvPr id="0" name=""/>
                      <p:cNvPicPr>
                        <a:picLocks noChangeAspect="1" noChangeArrowheads="1"/>
                      </p:cNvPicPr>
                      <p:nvPr/>
                    </p:nvPicPr>
                    <p:blipFill>
                      <a:blip r:embed="rId4"/>
                      <a:srcRect/>
                      <a:stretch>
                        <a:fillRect/>
                      </a:stretch>
                    </p:blipFill>
                    <p:spPr bwMode="auto">
                      <a:xfrm>
                        <a:off x="395536" y="2492896"/>
                        <a:ext cx="1540634" cy="542075"/>
                      </a:xfrm>
                      <a:prstGeom prst="rect">
                        <a:avLst/>
                      </a:prstGeom>
                      <a:noFill/>
                      <a:ln>
                        <a:noFill/>
                      </a:ln>
                      <a:effectLst/>
                    </p:spPr>
                  </p:pic>
                </p:oleObj>
              </mc:Fallback>
            </mc:AlternateContent>
          </a:graphicData>
        </a:graphic>
      </p:graphicFrame>
      <p:graphicFrame>
        <p:nvGraphicFramePr>
          <p:cNvPr id="331869" name="Object 93"/>
          <p:cNvGraphicFramePr>
            <a:graphicFrameLocks noChangeAspect="1"/>
          </p:cNvGraphicFramePr>
          <p:nvPr>
            <p:extLst>
              <p:ext uri="{D42A27DB-BD31-4B8C-83A1-F6EECF244321}">
                <p14:modId xmlns:p14="http://schemas.microsoft.com/office/powerpoint/2010/main" val="2670329113"/>
              </p:ext>
            </p:extLst>
          </p:nvPr>
        </p:nvGraphicFramePr>
        <p:xfrm>
          <a:off x="1238643" y="1571789"/>
          <a:ext cx="2229586" cy="543131"/>
        </p:xfrm>
        <a:graphic>
          <a:graphicData uri="http://schemas.openxmlformats.org/presentationml/2006/ole">
            <mc:AlternateContent xmlns:mc="http://schemas.openxmlformats.org/markup-compatibility/2006">
              <mc:Choice xmlns:v="urn:schemas-microsoft-com:vml" Requires="v">
                <p:oleObj spid="_x0000_s256195" name="Equation" r:id="rId5" imgW="990360" imgH="241200" progId="Equation.3">
                  <p:embed/>
                </p:oleObj>
              </mc:Choice>
              <mc:Fallback>
                <p:oleObj name="Equation" r:id="rId5" imgW="9903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643" y="1571789"/>
                        <a:ext cx="2229586" cy="543131"/>
                      </a:xfrm>
                      <a:prstGeom prst="rect">
                        <a:avLst/>
                      </a:prstGeom>
                      <a:noFill/>
                      <a:ln>
                        <a:noFill/>
                      </a:ln>
                      <a:effectLst/>
                    </p:spPr>
                  </p:pic>
                </p:oleObj>
              </mc:Fallback>
            </mc:AlternateContent>
          </a:graphicData>
        </a:graphic>
      </p:graphicFrame>
      <p:sp>
        <p:nvSpPr>
          <p:cNvPr id="331870" name="Text Box 94"/>
          <p:cNvSpPr txBox="1">
            <a:spLocks noChangeArrowheads="1"/>
          </p:cNvSpPr>
          <p:nvPr/>
        </p:nvSpPr>
        <p:spPr bwMode="auto">
          <a:xfrm>
            <a:off x="3635896" y="1772816"/>
            <a:ext cx="15573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chemeClr val="tx2"/>
                </a:solidFill>
                <a:effectLst/>
                <a:latin typeface="Arial" pitchFamily="34" charset="0"/>
              </a:rPr>
              <a:t>where</a:t>
            </a:r>
          </a:p>
        </p:txBody>
      </p:sp>
      <p:graphicFrame>
        <p:nvGraphicFramePr>
          <p:cNvPr id="331871" name="Object 95"/>
          <p:cNvGraphicFramePr>
            <a:graphicFrameLocks noChangeAspect="1"/>
          </p:cNvGraphicFramePr>
          <p:nvPr>
            <p:extLst>
              <p:ext uri="{D42A27DB-BD31-4B8C-83A1-F6EECF244321}">
                <p14:modId xmlns:p14="http://schemas.microsoft.com/office/powerpoint/2010/main" val="604338952"/>
              </p:ext>
            </p:extLst>
          </p:nvPr>
        </p:nvGraphicFramePr>
        <p:xfrm>
          <a:off x="5220708" y="1124744"/>
          <a:ext cx="2253890" cy="543131"/>
        </p:xfrm>
        <a:graphic>
          <a:graphicData uri="http://schemas.openxmlformats.org/presentationml/2006/ole">
            <mc:AlternateContent xmlns:mc="http://schemas.openxmlformats.org/markup-compatibility/2006">
              <mc:Choice xmlns:v="urn:schemas-microsoft-com:vml" Requires="v">
                <p:oleObj spid="_x0000_s256196" name="Equation" r:id="rId7" imgW="1002960" imgH="241200" progId="Equation.3">
                  <p:embed/>
                </p:oleObj>
              </mc:Choice>
              <mc:Fallback>
                <p:oleObj name="Equation" r:id="rId7" imgW="1002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708" y="1124744"/>
                        <a:ext cx="2253890" cy="543131"/>
                      </a:xfrm>
                      <a:prstGeom prst="rect">
                        <a:avLst/>
                      </a:prstGeom>
                      <a:noFill/>
                      <a:ln>
                        <a:noFill/>
                      </a:ln>
                      <a:effectLst/>
                    </p:spPr>
                  </p:pic>
                </p:oleObj>
              </mc:Fallback>
            </mc:AlternateContent>
          </a:graphicData>
        </a:graphic>
      </p:graphicFrame>
      <p:graphicFrame>
        <p:nvGraphicFramePr>
          <p:cNvPr id="331873" name="Object 97"/>
          <p:cNvGraphicFramePr>
            <a:graphicFrameLocks noChangeAspect="1"/>
          </p:cNvGraphicFramePr>
          <p:nvPr>
            <p:extLst>
              <p:ext uri="{D42A27DB-BD31-4B8C-83A1-F6EECF244321}">
                <p14:modId xmlns:p14="http://schemas.microsoft.com/office/powerpoint/2010/main" val="1972338677"/>
              </p:ext>
            </p:extLst>
          </p:nvPr>
        </p:nvGraphicFramePr>
        <p:xfrm>
          <a:off x="5436096" y="1803324"/>
          <a:ext cx="1911528" cy="543131"/>
        </p:xfrm>
        <a:graphic>
          <a:graphicData uri="http://schemas.openxmlformats.org/presentationml/2006/ole">
            <mc:AlternateContent xmlns:mc="http://schemas.openxmlformats.org/markup-compatibility/2006">
              <mc:Choice xmlns:v="urn:schemas-microsoft-com:vml" Requires="v">
                <p:oleObj spid="_x0000_s256197" name="Equation" r:id="rId9" imgW="850680" imgH="241200" progId="Equation.3">
                  <p:embed/>
                </p:oleObj>
              </mc:Choice>
              <mc:Fallback>
                <p:oleObj name="Equation" r:id="rId9" imgW="85068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1803324"/>
                        <a:ext cx="1911528" cy="543131"/>
                      </a:xfrm>
                      <a:prstGeom prst="rect">
                        <a:avLst/>
                      </a:prstGeom>
                      <a:noFill/>
                      <a:ln>
                        <a:noFill/>
                      </a:ln>
                      <a:effectLst/>
                    </p:spPr>
                  </p:pic>
                </p:oleObj>
              </mc:Fallback>
            </mc:AlternateContent>
          </a:graphicData>
        </a:graphic>
      </p:graphicFrame>
      <p:graphicFrame>
        <p:nvGraphicFramePr>
          <p:cNvPr id="331874" name="Object 98"/>
          <p:cNvGraphicFramePr>
            <a:graphicFrameLocks noChangeAspect="1"/>
          </p:cNvGraphicFramePr>
          <p:nvPr>
            <p:extLst>
              <p:ext uri="{D42A27DB-BD31-4B8C-83A1-F6EECF244321}">
                <p14:modId xmlns:p14="http://schemas.microsoft.com/office/powerpoint/2010/main" val="4009301511"/>
              </p:ext>
            </p:extLst>
          </p:nvPr>
        </p:nvGraphicFramePr>
        <p:xfrm>
          <a:off x="4414592" y="2564904"/>
          <a:ext cx="1597694" cy="542075"/>
        </p:xfrm>
        <a:graphic>
          <a:graphicData uri="http://schemas.openxmlformats.org/presentationml/2006/ole">
            <mc:AlternateContent xmlns:mc="http://schemas.openxmlformats.org/markup-compatibility/2006">
              <mc:Choice xmlns:v="urn:schemas-microsoft-com:vml" Requires="v">
                <p:oleObj spid="_x0000_s256198" name="Equation" r:id="rId11" imgW="711000" imgH="241200" progId="Equation.3">
                  <p:embed/>
                </p:oleObj>
              </mc:Choice>
              <mc:Fallback>
                <p:oleObj name="Equation" r:id="rId11" imgW="711000" imgH="241200" progId="Equation.3">
                  <p:embed/>
                  <p:pic>
                    <p:nvPicPr>
                      <p:cNvPr id="0" name=""/>
                      <p:cNvPicPr>
                        <a:picLocks noChangeAspect="1" noChangeArrowheads="1"/>
                      </p:cNvPicPr>
                      <p:nvPr/>
                    </p:nvPicPr>
                    <p:blipFill>
                      <a:blip r:embed="rId12"/>
                      <a:srcRect/>
                      <a:stretch>
                        <a:fillRect/>
                      </a:stretch>
                    </p:blipFill>
                    <p:spPr bwMode="auto">
                      <a:xfrm>
                        <a:off x="4414592" y="2564904"/>
                        <a:ext cx="1597694" cy="542075"/>
                      </a:xfrm>
                      <a:prstGeom prst="rect">
                        <a:avLst/>
                      </a:prstGeom>
                      <a:noFill/>
                      <a:ln>
                        <a:noFill/>
                      </a:ln>
                      <a:effectLst/>
                    </p:spPr>
                  </p:pic>
                </p:oleObj>
              </mc:Fallback>
            </mc:AlternateContent>
          </a:graphicData>
        </a:graphic>
      </p:graphicFrame>
      <p:graphicFrame>
        <p:nvGraphicFramePr>
          <p:cNvPr id="331875" name="Object 99"/>
          <p:cNvGraphicFramePr>
            <a:graphicFrameLocks noChangeAspect="1"/>
          </p:cNvGraphicFramePr>
          <p:nvPr>
            <p:extLst>
              <p:ext uri="{D42A27DB-BD31-4B8C-83A1-F6EECF244321}">
                <p14:modId xmlns:p14="http://schemas.microsoft.com/office/powerpoint/2010/main" val="1820701026"/>
              </p:ext>
            </p:extLst>
          </p:nvPr>
        </p:nvGraphicFramePr>
        <p:xfrm>
          <a:off x="2084020" y="2277351"/>
          <a:ext cx="1626225" cy="970028"/>
        </p:xfrm>
        <a:graphic>
          <a:graphicData uri="http://schemas.openxmlformats.org/presentationml/2006/ole">
            <mc:AlternateContent xmlns:mc="http://schemas.openxmlformats.org/markup-compatibility/2006">
              <mc:Choice xmlns:v="urn:schemas-microsoft-com:vml" Requires="v">
                <p:oleObj spid="_x0000_s256199" name="Equation" r:id="rId13" imgW="723600" imgH="431640" progId="Equation.3">
                  <p:embed/>
                </p:oleObj>
              </mc:Choice>
              <mc:Fallback>
                <p:oleObj name="Equation" r:id="rId13" imgW="72360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84020" y="2277351"/>
                        <a:ext cx="1626225" cy="970028"/>
                      </a:xfrm>
                      <a:prstGeom prst="rect">
                        <a:avLst/>
                      </a:prstGeom>
                      <a:noFill/>
                      <a:ln>
                        <a:noFill/>
                      </a:ln>
                      <a:effectLst/>
                    </p:spPr>
                  </p:pic>
                </p:oleObj>
              </mc:Fallback>
            </mc:AlternateContent>
          </a:graphicData>
        </a:graphic>
      </p:graphicFrame>
      <p:graphicFrame>
        <p:nvGraphicFramePr>
          <p:cNvPr id="331877" name="Object 101"/>
          <p:cNvGraphicFramePr>
            <a:graphicFrameLocks noChangeAspect="1"/>
          </p:cNvGraphicFramePr>
          <p:nvPr>
            <p:extLst>
              <p:ext uri="{D42A27DB-BD31-4B8C-83A1-F6EECF244321}">
                <p14:modId xmlns:p14="http://schemas.microsoft.com/office/powerpoint/2010/main" val="3334830198"/>
              </p:ext>
            </p:extLst>
          </p:nvPr>
        </p:nvGraphicFramePr>
        <p:xfrm>
          <a:off x="6156176" y="2492896"/>
          <a:ext cx="1683285" cy="970028"/>
        </p:xfrm>
        <a:graphic>
          <a:graphicData uri="http://schemas.openxmlformats.org/presentationml/2006/ole">
            <mc:AlternateContent xmlns:mc="http://schemas.openxmlformats.org/markup-compatibility/2006">
              <mc:Choice xmlns:v="urn:schemas-microsoft-com:vml" Requires="v">
                <p:oleObj spid="_x0000_s256200" name="Equation" r:id="rId15" imgW="749160" imgH="431640" progId="Equation.3">
                  <p:embed/>
                </p:oleObj>
              </mc:Choice>
              <mc:Fallback>
                <p:oleObj name="Equation" r:id="rId15" imgW="74916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56176" y="2492896"/>
                        <a:ext cx="1683285" cy="970028"/>
                      </a:xfrm>
                      <a:prstGeom prst="rect">
                        <a:avLst/>
                      </a:prstGeom>
                      <a:no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970035316"/>
              </p:ext>
            </p:extLst>
          </p:nvPr>
        </p:nvGraphicFramePr>
        <p:xfrm>
          <a:off x="790600" y="3356992"/>
          <a:ext cx="2520280" cy="848330"/>
        </p:xfrm>
        <a:graphic>
          <a:graphicData uri="http://schemas.openxmlformats.org/presentationml/2006/ole">
            <mc:AlternateContent xmlns:mc="http://schemas.openxmlformats.org/markup-compatibility/2006">
              <mc:Choice xmlns:v="urn:schemas-microsoft-com:vml" Requires="v">
                <p:oleObj spid="_x0000_s256201" name="Equation" r:id="rId17" imgW="1358900" imgH="457200" progId="Equation.3">
                  <p:embed/>
                </p:oleObj>
              </mc:Choice>
              <mc:Fallback>
                <p:oleObj name="Equation" r:id="rId17" imgW="1358900" imgH="457200" progId="Equation.3">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0600" y="3356992"/>
                        <a:ext cx="2520280" cy="848330"/>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29413845"/>
              </p:ext>
            </p:extLst>
          </p:nvPr>
        </p:nvGraphicFramePr>
        <p:xfrm>
          <a:off x="5193288" y="3501008"/>
          <a:ext cx="2588523" cy="847153"/>
        </p:xfrm>
        <a:graphic>
          <a:graphicData uri="http://schemas.openxmlformats.org/presentationml/2006/ole">
            <mc:AlternateContent xmlns:mc="http://schemas.openxmlformats.org/markup-compatibility/2006">
              <mc:Choice xmlns:v="urn:schemas-microsoft-com:vml" Requires="v">
                <p:oleObj spid="_x0000_s256202" name="Equation" r:id="rId19" imgW="1397000" imgH="457200" progId="Equation.3">
                  <p:embed/>
                </p:oleObj>
              </mc:Choice>
              <mc:Fallback>
                <p:oleObj name="Equation" r:id="rId19" imgW="1397000" imgH="457200" progId="Equation.3">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3288" y="3501008"/>
                        <a:ext cx="2588523" cy="847153"/>
                      </a:xfrm>
                      <a:prstGeom prst="rect">
                        <a:avLst/>
                      </a:prstGeom>
                      <a:noFill/>
                      <a:ln>
                        <a:noFill/>
                      </a:ln>
                      <a:effec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28730267"/>
              </p:ext>
            </p:extLst>
          </p:nvPr>
        </p:nvGraphicFramePr>
        <p:xfrm>
          <a:off x="1188418" y="4941168"/>
          <a:ext cx="2303462" cy="911225"/>
        </p:xfrm>
        <a:graphic>
          <a:graphicData uri="http://schemas.openxmlformats.org/presentationml/2006/ole">
            <mc:AlternateContent xmlns:mc="http://schemas.openxmlformats.org/markup-compatibility/2006">
              <mc:Choice xmlns:v="urn:schemas-microsoft-com:vml" Requires="v">
                <p:oleObj spid="_x0000_s256203" name="Equation" r:id="rId21" imgW="1091880" imgH="431640" progId="Equation.3">
                  <p:embed/>
                </p:oleObj>
              </mc:Choice>
              <mc:Fallback>
                <p:oleObj name="Equation" r:id="rId21" imgW="1091880" imgH="431640" progId="Equation.3">
                  <p:embed/>
                  <p:pic>
                    <p:nvPicPr>
                      <p:cNvPr id="0" name="Object 13"/>
                      <p:cNvPicPr>
                        <a:picLocks noChangeAspect="1" noChangeArrowheads="1"/>
                      </p:cNvPicPr>
                      <p:nvPr/>
                    </p:nvPicPr>
                    <p:blipFill>
                      <a:blip r:embed="rId22"/>
                      <a:srcRect/>
                      <a:stretch>
                        <a:fillRect/>
                      </a:stretch>
                    </p:blipFill>
                    <p:spPr bwMode="auto">
                      <a:xfrm>
                        <a:off x="1188418" y="4941168"/>
                        <a:ext cx="230346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30866320"/>
              </p:ext>
            </p:extLst>
          </p:nvPr>
        </p:nvGraphicFramePr>
        <p:xfrm>
          <a:off x="4860032" y="4437112"/>
          <a:ext cx="2952750" cy="896937"/>
        </p:xfrm>
        <a:graphic>
          <a:graphicData uri="http://schemas.openxmlformats.org/presentationml/2006/ole">
            <mc:AlternateContent xmlns:mc="http://schemas.openxmlformats.org/markup-compatibility/2006">
              <mc:Choice xmlns:v="urn:schemas-microsoft-com:vml" Requires="v">
                <p:oleObj spid="_x0000_s256204" name="Equation" r:id="rId23" imgW="1422400" imgH="431800" progId="Equation.3">
                  <p:embed/>
                </p:oleObj>
              </mc:Choice>
              <mc:Fallback>
                <p:oleObj name="Equation" r:id="rId23" imgW="1422400" imgH="431800" progId="Equation.3">
                  <p:embed/>
                  <p:pic>
                    <p:nvPicPr>
                      <p:cNvPr id="0" name="Object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60032" y="4437112"/>
                        <a:ext cx="295275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15138353"/>
              </p:ext>
            </p:extLst>
          </p:nvPr>
        </p:nvGraphicFramePr>
        <p:xfrm>
          <a:off x="5004048" y="5517232"/>
          <a:ext cx="2951162" cy="895350"/>
        </p:xfrm>
        <a:graphic>
          <a:graphicData uri="http://schemas.openxmlformats.org/presentationml/2006/ole">
            <mc:AlternateContent xmlns:mc="http://schemas.openxmlformats.org/markup-compatibility/2006">
              <mc:Choice xmlns:v="urn:schemas-microsoft-com:vml" Requires="v">
                <p:oleObj spid="_x0000_s256205" name="Equation" r:id="rId25" imgW="1422400" imgH="431800" progId="Equation.3">
                  <p:embed/>
                </p:oleObj>
              </mc:Choice>
              <mc:Fallback>
                <p:oleObj name="Equation" r:id="rId25" imgW="1422400" imgH="431800" progId="Equation.3">
                  <p:embed/>
                  <p:pic>
                    <p:nvPicPr>
                      <p:cNvPr id="0"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04048" y="5517232"/>
                        <a:ext cx="29511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a:off x="4139952" y="2420888"/>
            <a:ext cx="0" cy="165618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H="1">
            <a:off x="1210236" y="4335629"/>
            <a:ext cx="6408712"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Right Arrow 12"/>
          <p:cNvSpPr/>
          <p:nvPr/>
        </p:nvSpPr>
        <p:spPr>
          <a:xfrm>
            <a:off x="3851920" y="4797152"/>
            <a:ext cx="432048"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295976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idx="4294967295"/>
          </p:nvPr>
        </p:nvSpPr>
        <p:spPr>
          <a:xfrm>
            <a:off x="381000" y="304800"/>
            <a:ext cx="8610600" cy="685800"/>
          </a:xfrm>
        </p:spPr>
        <p:txBody>
          <a:bodyPr>
            <a:normAutofit fontScale="90000"/>
          </a:bodyPr>
          <a:lstStyle/>
          <a:p>
            <a:r>
              <a:rPr lang="en-US" sz="4400" dirty="0"/>
              <a:t>Transformation Between Bases</a:t>
            </a:r>
          </a:p>
        </p:txBody>
      </p:sp>
      <p:sp>
        <p:nvSpPr>
          <p:cNvPr id="373763" name="Text Box 3"/>
          <p:cNvSpPr txBox="1">
            <a:spLocks noChangeArrowheads="1"/>
          </p:cNvSpPr>
          <p:nvPr/>
        </p:nvSpPr>
        <p:spPr bwMode="auto">
          <a:xfrm>
            <a:off x="609600" y="1020763"/>
            <a:ext cx="812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pPr algn="l"/>
            <a:r>
              <a:rPr lang="en-US" sz="2000" dirty="0">
                <a:solidFill>
                  <a:schemeClr val="tx2"/>
                </a:solidFill>
                <a:effectLst/>
                <a:latin typeface="Arial" pitchFamily="34" charset="0"/>
              </a:rPr>
              <a:t>Generally per-unit values given to another base can be converted to new </a:t>
            </a:r>
            <a:r>
              <a:rPr lang="en-US" sz="2000" dirty="0" smtClean="0">
                <a:solidFill>
                  <a:schemeClr val="tx2"/>
                </a:solidFill>
                <a:effectLst/>
                <a:latin typeface="Arial" pitchFamily="34" charset="0"/>
              </a:rPr>
              <a:t>base by </a:t>
            </a:r>
            <a:r>
              <a:rPr lang="en-US" sz="2000" dirty="0">
                <a:solidFill>
                  <a:schemeClr val="tx2"/>
                </a:solidFill>
                <a:effectLst/>
                <a:latin typeface="Arial" pitchFamily="34" charset="0"/>
              </a:rPr>
              <a:t>the equations:</a:t>
            </a:r>
          </a:p>
        </p:txBody>
      </p:sp>
      <p:graphicFrame>
        <p:nvGraphicFramePr>
          <p:cNvPr id="373764" name="Object 4"/>
          <p:cNvGraphicFramePr>
            <a:graphicFrameLocks noChangeAspect="1"/>
          </p:cNvGraphicFramePr>
          <p:nvPr>
            <p:extLst>
              <p:ext uri="{D42A27DB-BD31-4B8C-83A1-F6EECF244321}">
                <p14:modId xmlns:p14="http://schemas.microsoft.com/office/powerpoint/2010/main" val="962561931"/>
              </p:ext>
            </p:extLst>
          </p:nvPr>
        </p:nvGraphicFramePr>
        <p:xfrm>
          <a:off x="1187624" y="1844824"/>
          <a:ext cx="5710237" cy="866775"/>
        </p:xfrm>
        <a:graphic>
          <a:graphicData uri="http://schemas.openxmlformats.org/presentationml/2006/ole">
            <mc:AlternateContent xmlns:mc="http://schemas.openxmlformats.org/markup-compatibility/2006">
              <mc:Choice xmlns:v="urn:schemas-microsoft-com:vml" Requires="v">
                <p:oleObj spid="_x0000_s259110" name="Equation" r:id="rId3" imgW="2844720" imgH="431640" progId="Equation.3">
                  <p:embed/>
                </p:oleObj>
              </mc:Choice>
              <mc:Fallback>
                <p:oleObj name="Equation" r:id="rId3" imgW="28447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44824"/>
                        <a:ext cx="5710237"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3765" name="Object 5"/>
          <p:cNvGraphicFramePr>
            <a:graphicFrameLocks noChangeAspect="1"/>
          </p:cNvGraphicFramePr>
          <p:nvPr>
            <p:extLst>
              <p:ext uri="{D42A27DB-BD31-4B8C-83A1-F6EECF244321}">
                <p14:modId xmlns:p14="http://schemas.microsoft.com/office/powerpoint/2010/main" val="1162633579"/>
              </p:ext>
            </p:extLst>
          </p:nvPr>
        </p:nvGraphicFramePr>
        <p:xfrm>
          <a:off x="1547664" y="2708920"/>
          <a:ext cx="3875087" cy="866775"/>
        </p:xfrm>
        <a:graphic>
          <a:graphicData uri="http://schemas.openxmlformats.org/presentationml/2006/ole">
            <mc:AlternateContent xmlns:mc="http://schemas.openxmlformats.org/markup-compatibility/2006">
              <mc:Choice xmlns:v="urn:schemas-microsoft-com:vml" Requires="v">
                <p:oleObj spid="_x0000_s259111" name="Equation" r:id="rId5" imgW="1930320" imgH="431640" progId="Equation.3">
                  <p:embed/>
                </p:oleObj>
              </mc:Choice>
              <mc:Fallback>
                <p:oleObj name="Equation" r:id="rId5" imgW="19303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2708920"/>
                        <a:ext cx="3875087"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3766" name="Object 6"/>
          <p:cNvGraphicFramePr>
            <a:graphicFrameLocks noChangeAspect="1"/>
          </p:cNvGraphicFramePr>
          <p:nvPr>
            <p:extLst>
              <p:ext uri="{D42A27DB-BD31-4B8C-83A1-F6EECF244321}">
                <p14:modId xmlns:p14="http://schemas.microsoft.com/office/powerpoint/2010/main" val="300136086"/>
              </p:ext>
            </p:extLst>
          </p:nvPr>
        </p:nvGraphicFramePr>
        <p:xfrm>
          <a:off x="1043608" y="3861048"/>
          <a:ext cx="6781800" cy="917575"/>
        </p:xfrm>
        <a:graphic>
          <a:graphicData uri="http://schemas.openxmlformats.org/presentationml/2006/ole">
            <mc:AlternateContent xmlns:mc="http://schemas.openxmlformats.org/markup-compatibility/2006">
              <mc:Choice xmlns:v="urn:schemas-microsoft-com:vml" Requires="v">
                <p:oleObj spid="_x0000_s259112" name="Equation" r:id="rId7" imgW="3377880" imgH="457200" progId="Equation.3">
                  <p:embed/>
                </p:oleObj>
              </mc:Choice>
              <mc:Fallback>
                <p:oleObj name="Equation" r:id="rId7" imgW="337788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3861048"/>
                        <a:ext cx="67818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3767" name="Text Box 7"/>
          <p:cNvSpPr txBox="1">
            <a:spLocks noChangeArrowheads="1"/>
          </p:cNvSpPr>
          <p:nvPr/>
        </p:nvSpPr>
        <p:spPr bwMode="auto">
          <a:xfrm>
            <a:off x="609600" y="4840287"/>
            <a:ext cx="7696200" cy="83502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dirty="0">
                <a:solidFill>
                  <a:srgbClr val="FF0000"/>
                </a:solidFill>
                <a:effectLst/>
                <a:latin typeface="Arial" pitchFamily="34" charset="0"/>
              </a:rPr>
              <a:t>When performing calculations in a power system, every per-unit value must be converted to the same base.</a:t>
            </a:r>
          </a:p>
        </p:txBody>
      </p:sp>
    </p:spTree>
    <p:extLst>
      <p:ext uri="{BB962C8B-B14F-4D97-AF65-F5344CB8AC3E}">
        <p14:creationId xmlns:p14="http://schemas.microsoft.com/office/powerpoint/2010/main" val="1816956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idx="4294967295"/>
          </p:nvPr>
        </p:nvSpPr>
        <p:spPr>
          <a:xfrm>
            <a:off x="381000" y="304800"/>
            <a:ext cx="8610600" cy="685800"/>
          </a:xfrm>
        </p:spPr>
        <p:txBody>
          <a:bodyPr>
            <a:normAutofit fontScale="90000"/>
          </a:bodyPr>
          <a:lstStyle/>
          <a:p>
            <a:r>
              <a:rPr lang="en-US" sz="4400" dirty="0">
                <a:solidFill>
                  <a:srgbClr val="008000"/>
                </a:solidFill>
              </a:rPr>
              <a:t>Per-unit System for 1-</a:t>
            </a:r>
            <a:r>
              <a:rPr lang="en-US" sz="4400" dirty="0">
                <a:solidFill>
                  <a:srgbClr val="008000"/>
                </a:solidFill>
                <a:sym typeface="Symbol" pitchFamily="18" charset="2"/>
              </a:rPr>
              <a:t> </a:t>
            </a:r>
            <a:r>
              <a:rPr lang="en-US" sz="4400" dirty="0">
                <a:solidFill>
                  <a:srgbClr val="008000"/>
                </a:solidFill>
              </a:rPr>
              <a:t>Transformer</a:t>
            </a:r>
          </a:p>
        </p:txBody>
      </p:sp>
      <p:sp>
        <p:nvSpPr>
          <p:cNvPr id="368643" name="Text Box 3"/>
          <p:cNvSpPr txBox="1">
            <a:spLocks noChangeArrowheads="1"/>
          </p:cNvSpPr>
          <p:nvPr/>
        </p:nvSpPr>
        <p:spPr bwMode="auto">
          <a:xfrm>
            <a:off x="609600" y="1020763"/>
            <a:ext cx="8121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rgbClr val="008000"/>
                </a:solidFill>
                <a:effectLst/>
                <a:latin typeface="Arial" pitchFamily="34" charset="0"/>
                <a:cs typeface="+mj-cs"/>
              </a:rPr>
              <a:t>Consider the equivalent circuit of transformer referred to LV side and HV side shown below</a:t>
            </a:r>
            <a:r>
              <a:rPr lang="en-US" sz="2800" dirty="0">
                <a:solidFill>
                  <a:schemeClr val="tx2"/>
                </a:solidFill>
                <a:effectLst/>
                <a:latin typeface="Arial" pitchFamily="34" charset="0"/>
              </a:rPr>
              <a:t>:</a:t>
            </a:r>
          </a:p>
        </p:txBody>
      </p:sp>
      <p:grpSp>
        <p:nvGrpSpPr>
          <p:cNvPr id="368644" name="Group 4"/>
          <p:cNvGrpSpPr>
            <a:grpSpLocks/>
          </p:cNvGrpSpPr>
          <p:nvPr/>
        </p:nvGrpSpPr>
        <p:grpSpPr bwMode="auto">
          <a:xfrm>
            <a:off x="914400" y="2906713"/>
            <a:ext cx="3200400" cy="1257300"/>
            <a:chOff x="2340" y="2160"/>
            <a:chExt cx="5040" cy="1980"/>
          </a:xfrm>
        </p:grpSpPr>
        <p:grpSp>
          <p:nvGrpSpPr>
            <p:cNvPr id="368645" name="Group 5"/>
            <p:cNvGrpSpPr>
              <a:grpSpLocks/>
            </p:cNvGrpSpPr>
            <p:nvPr/>
          </p:nvGrpSpPr>
          <p:grpSpPr bwMode="auto">
            <a:xfrm>
              <a:off x="2880" y="2160"/>
              <a:ext cx="720" cy="360"/>
              <a:chOff x="2880" y="2160"/>
              <a:chExt cx="1440" cy="360"/>
            </a:xfrm>
          </p:grpSpPr>
          <p:sp>
            <p:nvSpPr>
              <p:cNvPr id="368646" name="Line 6"/>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47" name="Line 7"/>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48" name="Line 8"/>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49" name="Line 9"/>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50" name="Line 10"/>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368651" name="Freeform 11"/>
            <p:cNvSpPr>
              <a:spLocks/>
            </p:cNvSpPr>
            <p:nvPr/>
          </p:nvSpPr>
          <p:spPr bwMode="auto">
            <a:xfrm>
              <a:off x="4320" y="216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ar-IQ"/>
            </a:p>
          </p:txBody>
        </p:sp>
        <p:sp>
          <p:nvSpPr>
            <p:cNvPr id="368652" name="Freeform 12"/>
            <p:cNvSpPr>
              <a:spLocks/>
            </p:cNvSpPr>
            <p:nvPr/>
          </p:nvSpPr>
          <p:spPr bwMode="auto">
            <a:xfrm rot="5400000">
              <a:off x="549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8653" name="Freeform 13"/>
            <p:cNvSpPr>
              <a:spLocks/>
            </p:cNvSpPr>
            <p:nvPr/>
          </p:nvSpPr>
          <p:spPr bwMode="auto">
            <a:xfrm rot="16200000">
              <a:off x="585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8654" name="Line 14"/>
            <p:cNvSpPr>
              <a:spLocks noChangeShapeType="1"/>
            </p:cNvSpPr>
            <p:nvPr/>
          </p:nvSpPr>
          <p:spPr bwMode="auto">
            <a:xfrm>
              <a:off x="2340" y="23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55" name="Line 15"/>
            <p:cNvSpPr>
              <a:spLocks noChangeShapeType="1"/>
            </p:cNvSpPr>
            <p:nvPr/>
          </p:nvSpPr>
          <p:spPr bwMode="auto">
            <a:xfrm>
              <a:off x="360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56" name="Line 16"/>
            <p:cNvSpPr>
              <a:spLocks noChangeShapeType="1"/>
            </p:cNvSpPr>
            <p:nvPr/>
          </p:nvSpPr>
          <p:spPr bwMode="auto">
            <a:xfrm>
              <a:off x="504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57" name="Line 17"/>
            <p:cNvSpPr>
              <a:spLocks noChangeShapeType="1"/>
            </p:cNvSpPr>
            <p:nvPr/>
          </p:nvSpPr>
          <p:spPr bwMode="auto">
            <a:xfrm>
              <a:off x="5760" y="234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58" name="Line 18"/>
            <p:cNvSpPr>
              <a:spLocks noChangeShapeType="1"/>
            </p:cNvSpPr>
            <p:nvPr/>
          </p:nvSpPr>
          <p:spPr bwMode="auto">
            <a:xfrm>
              <a:off x="5760" y="36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59" name="Line 19"/>
            <p:cNvSpPr>
              <a:spLocks noChangeShapeType="1"/>
            </p:cNvSpPr>
            <p:nvPr/>
          </p:nvSpPr>
          <p:spPr bwMode="auto">
            <a:xfrm>
              <a:off x="6300" y="36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60" name="Line 20"/>
            <p:cNvSpPr>
              <a:spLocks noChangeShapeType="1"/>
            </p:cNvSpPr>
            <p:nvPr/>
          </p:nvSpPr>
          <p:spPr bwMode="auto">
            <a:xfrm>
              <a:off x="6300" y="234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61" name="Line 21"/>
            <p:cNvSpPr>
              <a:spLocks noChangeShapeType="1"/>
            </p:cNvSpPr>
            <p:nvPr/>
          </p:nvSpPr>
          <p:spPr bwMode="auto">
            <a:xfrm flipH="1">
              <a:off x="2340" y="414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62" name="Line 22"/>
            <p:cNvSpPr>
              <a:spLocks noChangeShapeType="1"/>
            </p:cNvSpPr>
            <p:nvPr/>
          </p:nvSpPr>
          <p:spPr bwMode="auto">
            <a:xfrm>
              <a:off x="6300" y="23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63" name="Line 23"/>
            <p:cNvSpPr>
              <a:spLocks noChangeShapeType="1"/>
            </p:cNvSpPr>
            <p:nvPr/>
          </p:nvSpPr>
          <p:spPr bwMode="auto">
            <a:xfrm>
              <a:off x="6300" y="41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64" name="Line 24"/>
            <p:cNvSpPr>
              <a:spLocks noChangeShapeType="1"/>
            </p:cNvSpPr>
            <p:nvPr/>
          </p:nvSpPr>
          <p:spPr bwMode="auto">
            <a:xfrm>
              <a:off x="2340" y="234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grpSp>
      <p:grpSp>
        <p:nvGrpSpPr>
          <p:cNvPr id="368665" name="Group 25"/>
          <p:cNvGrpSpPr>
            <a:grpSpLocks/>
          </p:cNvGrpSpPr>
          <p:nvPr/>
        </p:nvGrpSpPr>
        <p:grpSpPr bwMode="auto">
          <a:xfrm>
            <a:off x="4648200" y="2906713"/>
            <a:ext cx="3200400" cy="1257300"/>
            <a:chOff x="4680" y="5220"/>
            <a:chExt cx="5040" cy="1980"/>
          </a:xfrm>
        </p:grpSpPr>
        <p:sp>
          <p:nvSpPr>
            <p:cNvPr id="368666" name="Freeform 26"/>
            <p:cNvSpPr>
              <a:spLocks/>
            </p:cNvSpPr>
            <p:nvPr/>
          </p:nvSpPr>
          <p:spPr bwMode="auto">
            <a:xfrm>
              <a:off x="8280" y="522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nvGrpSpPr>
            <p:cNvPr id="368667" name="Group 27"/>
            <p:cNvGrpSpPr>
              <a:grpSpLocks/>
            </p:cNvGrpSpPr>
            <p:nvPr/>
          </p:nvGrpSpPr>
          <p:grpSpPr bwMode="auto">
            <a:xfrm>
              <a:off x="4680" y="5220"/>
              <a:ext cx="5040" cy="1980"/>
              <a:chOff x="4680" y="5220"/>
              <a:chExt cx="5040" cy="1980"/>
            </a:xfrm>
          </p:grpSpPr>
          <p:grpSp>
            <p:nvGrpSpPr>
              <p:cNvPr id="368668" name="Group 28"/>
              <p:cNvGrpSpPr>
                <a:grpSpLocks/>
              </p:cNvGrpSpPr>
              <p:nvPr/>
            </p:nvGrpSpPr>
            <p:grpSpPr bwMode="auto">
              <a:xfrm>
                <a:off x="6840" y="5220"/>
                <a:ext cx="720" cy="360"/>
                <a:chOff x="2880" y="2160"/>
                <a:chExt cx="1440" cy="360"/>
              </a:xfrm>
            </p:grpSpPr>
            <p:sp>
              <p:nvSpPr>
                <p:cNvPr id="368669" name="Line 29"/>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70" name="Line 30"/>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71" name="Line 31"/>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72" name="Line 32"/>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73" name="Line 33"/>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368674" name="Freeform 34"/>
              <p:cNvSpPr>
                <a:spLocks/>
              </p:cNvSpPr>
              <p:nvPr/>
            </p:nvSpPr>
            <p:spPr bwMode="auto">
              <a:xfrm rot="5400000">
                <a:off x="5490" y="621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8675" name="Freeform 35"/>
              <p:cNvSpPr>
                <a:spLocks/>
              </p:cNvSpPr>
              <p:nvPr/>
            </p:nvSpPr>
            <p:spPr bwMode="auto">
              <a:xfrm rot="16200000">
                <a:off x="5850" y="621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8676" name="Line 36"/>
              <p:cNvSpPr>
                <a:spLocks noChangeShapeType="1"/>
              </p:cNvSpPr>
              <p:nvPr/>
            </p:nvSpPr>
            <p:spPr bwMode="auto">
              <a:xfrm>
                <a:off x="9180" y="54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77" name="Line 37"/>
              <p:cNvSpPr>
                <a:spLocks noChangeShapeType="1"/>
              </p:cNvSpPr>
              <p:nvPr/>
            </p:nvSpPr>
            <p:spPr bwMode="auto">
              <a:xfrm>
                <a:off x="7560" y="540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78" name="Line 38"/>
              <p:cNvSpPr>
                <a:spLocks noChangeShapeType="1"/>
              </p:cNvSpPr>
              <p:nvPr/>
            </p:nvSpPr>
            <p:spPr bwMode="auto">
              <a:xfrm>
                <a:off x="4680" y="540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79" name="Line 39"/>
              <p:cNvSpPr>
                <a:spLocks noChangeShapeType="1"/>
              </p:cNvSpPr>
              <p:nvPr/>
            </p:nvSpPr>
            <p:spPr bwMode="auto">
              <a:xfrm>
                <a:off x="5760" y="54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80" name="Line 40"/>
              <p:cNvSpPr>
                <a:spLocks noChangeShapeType="1"/>
              </p:cNvSpPr>
              <p:nvPr/>
            </p:nvSpPr>
            <p:spPr bwMode="auto">
              <a:xfrm>
                <a:off x="5760" y="666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81" name="Line 41"/>
              <p:cNvSpPr>
                <a:spLocks noChangeShapeType="1"/>
              </p:cNvSpPr>
              <p:nvPr/>
            </p:nvSpPr>
            <p:spPr bwMode="auto">
              <a:xfrm>
                <a:off x="6300" y="666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82" name="Line 42"/>
              <p:cNvSpPr>
                <a:spLocks noChangeShapeType="1"/>
              </p:cNvSpPr>
              <p:nvPr/>
            </p:nvSpPr>
            <p:spPr bwMode="auto">
              <a:xfrm>
                <a:off x="6300" y="54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83" name="Line 43"/>
              <p:cNvSpPr>
                <a:spLocks noChangeShapeType="1"/>
              </p:cNvSpPr>
              <p:nvPr/>
            </p:nvSpPr>
            <p:spPr bwMode="auto">
              <a:xfrm flipH="1">
                <a:off x="4680" y="720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84" name="Line 44"/>
              <p:cNvSpPr>
                <a:spLocks noChangeShapeType="1"/>
              </p:cNvSpPr>
              <p:nvPr/>
            </p:nvSpPr>
            <p:spPr bwMode="auto">
              <a:xfrm>
                <a:off x="6300" y="54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85" name="Line 45"/>
              <p:cNvSpPr>
                <a:spLocks noChangeShapeType="1"/>
              </p:cNvSpPr>
              <p:nvPr/>
            </p:nvSpPr>
            <p:spPr bwMode="auto">
              <a:xfrm>
                <a:off x="6300" y="720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86" name="Line 46"/>
              <p:cNvSpPr>
                <a:spLocks noChangeShapeType="1"/>
              </p:cNvSpPr>
              <p:nvPr/>
            </p:nvSpPr>
            <p:spPr bwMode="auto">
              <a:xfrm>
                <a:off x="9000" y="540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grpSp>
      </p:grpSp>
      <p:graphicFrame>
        <p:nvGraphicFramePr>
          <p:cNvPr id="368687" name="Object 47"/>
          <p:cNvGraphicFramePr>
            <a:graphicFrameLocks noChangeAspect="1"/>
          </p:cNvGraphicFramePr>
          <p:nvPr/>
        </p:nvGraphicFramePr>
        <p:xfrm>
          <a:off x="2667000" y="4278313"/>
          <a:ext cx="484188" cy="458787"/>
        </p:xfrm>
        <a:graphic>
          <a:graphicData uri="http://schemas.openxmlformats.org/presentationml/2006/ole">
            <mc:AlternateContent xmlns:mc="http://schemas.openxmlformats.org/markup-compatibility/2006">
              <mc:Choice xmlns:v="urn:schemas-microsoft-com:vml" Requires="v">
                <p:oleObj spid="_x0000_s260228" name="Equation" r:id="rId3" imgW="241200" imgH="228600" progId="Equation.3">
                  <p:embed/>
                </p:oleObj>
              </mc:Choice>
              <mc:Fallback>
                <p:oleObj name="Equation" r:id="rId3" imgW="241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278313"/>
                        <a:ext cx="4841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8" name="Object 48"/>
          <p:cNvGraphicFramePr>
            <a:graphicFrameLocks noChangeAspect="1"/>
          </p:cNvGraphicFramePr>
          <p:nvPr/>
        </p:nvGraphicFramePr>
        <p:xfrm>
          <a:off x="3376613" y="4278313"/>
          <a:ext cx="534987" cy="458787"/>
        </p:xfrm>
        <a:graphic>
          <a:graphicData uri="http://schemas.openxmlformats.org/presentationml/2006/ole">
            <mc:AlternateContent xmlns:mc="http://schemas.openxmlformats.org/markup-compatibility/2006">
              <mc:Choice xmlns:v="urn:schemas-microsoft-com:vml" Requires="v">
                <p:oleObj spid="_x0000_s260229" name="Equation" r:id="rId5" imgW="266400" imgH="228600" progId="Equation.3">
                  <p:embed/>
                </p:oleObj>
              </mc:Choice>
              <mc:Fallback>
                <p:oleObj name="Equation" r:id="rId5"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6613" y="4278313"/>
                        <a:ext cx="5349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9" name="Object 49"/>
          <p:cNvGraphicFramePr>
            <a:graphicFrameLocks noChangeAspect="1"/>
          </p:cNvGraphicFramePr>
          <p:nvPr/>
        </p:nvGraphicFramePr>
        <p:xfrm>
          <a:off x="4927600" y="4278313"/>
          <a:ext cx="484188" cy="458787"/>
        </p:xfrm>
        <a:graphic>
          <a:graphicData uri="http://schemas.openxmlformats.org/presentationml/2006/ole">
            <mc:AlternateContent xmlns:mc="http://schemas.openxmlformats.org/markup-compatibility/2006">
              <mc:Choice xmlns:v="urn:schemas-microsoft-com:vml" Requires="v">
                <p:oleObj spid="_x0000_s260230" name="Equation" r:id="rId7" imgW="241200" imgH="228600" progId="Equation.3">
                  <p:embed/>
                </p:oleObj>
              </mc:Choice>
              <mc:Fallback>
                <p:oleObj name="Equation" r:id="rId7" imgW="241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4278313"/>
                        <a:ext cx="4841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0" name="Object 50"/>
          <p:cNvGraphicFramePr>
            <a:graphicFrameLocks noChangeAspect="1"/>
          </p:cNvGraphicFramePr>
          <p:nvPr/>
        </p:nvGraphicFramePr>
        <p:xfrm>
          <a:off x="5637213" y="4278313"/>
          <a:ext cx="534987" cy="458787"/>
        </p:xfrm>
        <a:graphic>
          <a:graphicData uri="http://schemas.openxmlformats.org/presentationml/2006/ole">
            <mc:AlternateContent xmlns:mc="http://schemas.openxmlformats.org/markup-compatibility/2006">
              <mc:Choice xmlns:v="urn:schemas-microsoft-com:vml" Requires="v">
                <p:oleObj spid="_x0000_s260231" name="Equation" r:id="rId8" imgW="266400" imgH="228600" progId="Equation.3">
                  <p:embed/>
                </p:oleObj>
              </mc:Choice>
              <mc:Fallback>
                <p:oleObj name="Equation" r:id="rId8"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3" y="4278313"/>
                        <a:ext cx="5349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1" name="Object 51"/>
          <p:cNvGraphicFramePr>
            <a:graphicFrameLocks noChangeAspect="1"/>
          </p:cNvGraphicFramePr>
          <p:nvPr/>
        </p:nvGraphicFramePr>
        <p:xfrm>
          <a:off x="1198563" y="2373313"/>
          <a:ext cx="1173162" cy="458787"/>
        </p:xfrm>
        <a:graphic>
          <a:graphicData uri="http://schemas.openxmlformats.org/presentationml/2006/ole">
            <mc:AlternateContent xmlns:mc="http://schemas.openxmlformats.org/markup-compatibility/2006">
              <mc:Choice xmlns:v="urn:schemas-microsoft-com:vml" Requires="v">
                <p:oleObj spid="_x0000_s260232" name="Equation" r:id="rId9" imgW="583920" imgH="228600" progId="Equation.3">
                  <p:embed/>
                </p:oleObj>
              </mc:Choice>
              <mc:Fallback>
                <p:oleObj name="Equation" r:id="rId9" imgW="58392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8563" y="2373313"/>
                        <a:ext cx="117316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2" name="Object 52"/>
          <p:cNvGraphicFramePr>
            <a:graphicFrameLocks noChangeAspect="1"/>
          </p:cNvGraphicFramePr>
          <p:nvPr/>
        </p:nvGraphicFramePr>
        <p:xfrm>
          <a:off x="2705100" y="4824413"/>
          <a:ext cx="407988" cy="433387"/>
        </p:xfrm>
        <a:graphic>
          <a:graphicData uri="http://schemas.openxmlformats.org/presentationml/2006/ole">
            <mc:AlternateContent xmlns:mc="http://schemas.openxmlformats.org/markup-compatibility/2006">
              <mc:Choice xmlns:v="urn:schemas-microsoft-com:vml" Requires="v">
                <p:oleObj spid="_x0000_s260233" name="Equation" r:id="rId11" imgW="203040" imgH="215640" progId="Equation.3">
                  <p:embed/>
                </p:oleObj>
              </mc:Choice>
              <mc:Fallback>
                <p:oleObj name="Equation" r:id="rId11" imgW="2030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5100" y="4824413"/>
                        <a:ext cx="4079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3" name="Object 53"/>
          <p:cNvGraphicFramePr>
            <a:graphicFrameLocks noChangeAspect="1"/>
          </p:cNvGraphicFramePr>
          <p:nvPr/>
        </p:nvGraphicFramePr>
        <p:xfrm>
          <a:off x="3427413" y="4824413"/>
          <a:ext cx="433387" cy="433387"/>
        </p:xfrm>
        <a:graphic>
          <a:graphicData uri="http://schemas.openxmlformats.org/presentationml/2006/ole">
            <mc:AlternateContent xmlns:mc="http://schemas.openxmlformats.org/markup-compatibility/2006">
              <mc:Choice xmlns:v="urn:schemas-microsoft-com:vml" Requires="v">
                <p:oleObj spid="_x0000_s260234" name="Equation" r:id="rId13" imgW="215640" imgH="215640" progId="Equation.3">
                  <p:embed/>
                </p:oleObj>
              </mc:Choice>
              <mc:Fallback>
                <p:oleObj name="Equation" r:id="rId13" imgW="21564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7413" y="4824413"/>
                        <a:ext cx="4333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4" name="Object 54"/>
          <p:cNvGraphicFramePr>
            <a:graphicFrameLocks noChangeAspect="1"/>
          </p:cNvGraphicFramePr>
          <p:nvPr/>
        </p:nvGraphicFramePr>
        <p:xfrm>
          <a:off x="5989638" y="2068513"/>
          <a:ext cx="1401762" cy="790575"/>
        </p:xfrm>
        <a:graphic>
          <a:graphicData uri="http://schemas.openxmlformats.org/presentationml/2006/ole">
            <mc:AlternateContent xmlns:mc="http://schemas.openxmlformats.org/markup-compatibility/2006">
              <mc:Choice xmlns:v="urn:schemas-microsoft-com:vml" Requires="v">
                <p:oleObj spid="_x0000_s260235" name="Equation" r:id="rId15" imgW="698400" imgH="393480" progId="Equation.3">
                  <p:embed/>
                </p:oleObj>
              </mc:Choice>
              <mc:Fallback>
                <p:oleObj name="Equation" r:id="rId15" imgW="69840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89638" y="2068513"/>
                        <a:ext cx="140176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5" name="Text Box 55"/>
          <p:cNvSpPr txBox="1">
            <a:spLocks noChangeArrowheads="1"/>
          </p:cNvSpPr>
          <p:nvPr/>
        </p:nvSpPr>
        <p:spPr bwMode="auto">
          <a:xfrm>
            <a:off x="1428750" y="5851525"/>
            <a:ext cx="299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000" dirty="0">
                <a:solidFill>
                  <a:srgbClr val="008000"/>
                </a:solidFill>
                <a:effectLst/>
                <a:latin typeface="Arial" pitchFamily="34" charset="0"/>
              </a:rPr>
              <a:t>(1) Referred to LV side</a:t>
            </a:r>
          </a:p>
        </p:txBody>
      </p:sp>
      <p:sp>
        <p:nvSpPr>
          <p:cNvPr id="368696" name="Text Box 56"/>
          <p:cNvSpPr txBox="1">
            <a:spLocks noChangeArrowheads="1"/>
          </p:cNvSpPr>
          <p:nvPr/>
        </p:nvSpPr>
        <p:spPr bwMode="auto">
          <a:xfrm>
            <a:off x="5286375" y="5851525"/>
            <a:ext cx="299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000" dirty="0">
                <a:solidFill>
                  <a:srgbClr val="008000"/>
                </a:solidFill>
                <a:effectLst/>
                <a:latin typeface="Arial" pitchFamily="34" charset="0"/>
              </a:rPr>
              <a:t>(2) Referred to HV side</a:t>
            </a:r>
          </a:p>
        </p:txBody>
      </p:sp>
      <p:sp>
        <p:nvSpPr>
          <p:cNvPr id="368697" name="Text Box 57"/>
          <p:cNvSpPr txBox="1">
            <a:spLocks noChangeArrowheads="1"/>
          </p:cNvSpPr>
          <p:nvPr/>
        </p:nvSpPr>
        <p:spPr bwMode="auto">
          <a:xfrm>
            <a:off x="4710113" y="4937125"/>
            <a:ext cx="1004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000" dirty="0">
                <a:solidFill>
                  <a:srgbClr val="008000"/>
                </a:solidFill>
                <a:effectLst/>
                <a:latin typeface="Arial" pitchFamily="34" charset="0"/>
              </a:rPr>
              <a:t>Define</a:t>
            </a:r>
          </a:p>
        </p:txBody>
      </p:sp>
      <p:graphicFrame>
        <p:nvGraphicFramePr>
          <p:cNvPr id="368698" name="Object 58"/>
          <p:cNvGraphicFramePr>
            <a:graphicFrameLocks noChangeAspect="1"/>
          </p:cNvGraphicFramePr>
          <p:nvPr/>
        </p:nvGraphicFramePr>
        <p:xfrm>
          <a:off x="5867400" y="4772025"/>
          <a:ext cx="2192338" cy="866775"/>
        </p:xfrm>
        <a:graphic>
          <a:graphicData uri="http://schemas.openxmlformats.org/presentationml/2006/ole">
            <mc:AlternateContent xmlns:mc="http://schemas.openxmlformats.org/markup-compatibility/2006">
              <mc:Choice xmlns:v="urn:schemas-microsoft-com:vml" Requires="v">
                <p:oleObj spid="_x0000_s260236" name="Equation" r:id="rId17" imgW="1091880" imgH="431640" progId="Equation.3">
                  <p:embed/>
                </p:oleObj>
              </mc:Choice>
              <mc:Fallback>
                <p:oleObj name="Equation" r:id="rId17" imgW="109188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4772025"/>
                        <a:ext cx="2192338"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9" name="Object 59"/>
          <p:cNvGraphicFramePr>
            <a:graphicFrameLocks noChangeAspect="1"/>
          </p:cNvGraphicFramePr>
          <p:nvPr/>
        </p:nvGraphicFramePr>
        <p:xfrm>
          <a:off x="3113088" y="5257800"/>
          <a:ext cx="279400" cy="357188"/>
        </p:xfrm>
        <a:graphic>
          <a:graphicData uri="http://schemas.openxmlformats.org/presentationml/2006/ole">
            <mc:AlternateContent xmlns:mc="http://schemas.openxmlformats.org/markup-compatibility/2006">
              <mc:Choice xmlns:v="urn:schemas-microsoft-com:vml" Requires="v">
                <p:oleObj spid="_x0000_s260237" name="Equation" r:id="rId19" imgW="139680" imgH="177480" progId="Equation.3">
                  <p:embed/>
                </p:oleObj>
              </mc:Choice>
              <mc:Fallback>
                <p:oleObj name="Equation" r:id="rId19" imgW="13968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13088" y="5257800"/>
                        <a:ext cx="2794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 name="Straight Arrow Connector 2"/>
          <p:cNvCxnSpPr/>
          <p:nvPr/>
        </p:nvCxnSpPr>
        <p:spPr>
          <a:xfrm>
            <a:off x="4419600" y="2780928"/>
            <a:ext cx="0" cy="1656184"/>
          </a:xfrm>
          <a:prstGeom prst="straightConnector1">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38729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152400"/>
            <a:ext cx="8229600" cy="990600"/>
          </a:xfrm>
        </p:spPr>
        <p:txBody>
          <a:bodyPr>
            <a:normAutofit/>
          </a:bodyPr>
          <a:lstStyle/>
          <a:p>
            <a:pPr algn="ctr" fontAlgn="auto">
              <a:spcAft>
                <a:spcPts val="0"/>
              </a:spcAft>
              <a:defRPr/>
            </a:pPr>
            <a:r>
              <a:rPr lang="en-US" sz="36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Bookman Old Style" pitchFamily="18" charset="0"/>
              </a:rPr>
              <a:t>Lecture Outline</a:t>
            </a:r>
          </a:p>
        </p:txBody>
      </p:sp>
      <p:sp>
        <p:nvSpPr>
          <p:cNvPr id="35843" name="Content Placeholder 2"/>
          <p:cNvSpPr>
            <a:spLocks noGrp="1"/>
          </p:cNvSpPr>
          <p:nvPr>
            <p:ph sz="quarter" idx="4294967295"/>
          </p:nvPr>
        </p:nvSpPr>
        <p:spPr>
          <a:xfrm>
            <a:off x="1403648" y="1412776"/>
            <a:ext cx="6324600" cy="4937125"/>
          </a:xfrm>
        </p:spPr>
        <p:txBody>
          <a:bodyPr/>
          <a:lstStyle/>
          <a:p>
            <a:pPr marL="381000" indent="-381000" algn="l" rtl="0">
              <a:buFont typeface="Wingdings 3" pitchFamily="18" charset="2"/>
              <a:buAutoNum type="arabicPeriod"/>
            </a:pPr>
            <a:r>
              <a:rPr lang="en-US" sz="2400" b="1" dirty="0" smtClean="0">
                <a:ln w="10160">
                  <a:solidFill>
                    <a:schemeClr val="accent1"/>
                  </a:solidFill>
                  <a:prstDash val="solid"/>
                </a:ln>
                <a:solidFill>
                  <a:schemeClr val="tx2">
                    <a:lumMod val="50000"/>
                  </a:schemeClr>
                </a:solidFill>
                <a:effectLst>
                  <a:outerShdw blurRad="38100" dist="32000" dir="5400000" algn="tl">
                    <a:srgbClr val="000000">
                      <a:alpha val="30000"/>
                    </a:srgbClr>
                  </a:outerShdw>
                </a:effectLst>
                <a:latin typeface="Times New Roman" pitchFamily="18" charset="0"/>
                <a:cs typeface="Times New Roman" pitchFamily="18" charset="0"/>
              </a:rPr>
              <a:t>Generator Model </a:t>
            </a:r>
          </a:p>
          <a:p>
            <a:pPr marL="381000" indent="-381000" algn="l" rtl="0">
              <a:buFont typeface="Wingdings 3" pitchFamily="18" charset="2"/>
              <a:buAutoNum type="arabicPeriod"/>
            </a:pPr>
            <a:r>
              <a:rPr lang="en-US" sz="2400" b="1" dirty="0" smtClean="0">
                <a:ln w="10160">
                  <a:solidFill>
                    <a:schemeClr val="accent1"/>
                  </a:solidFill>
                  <a:prstDash val="solid"/>
                </a:ln>
                <a:solidFill>
                  <a:schemeClr val="tx2">
                    <a:lumMod val="50000"/>
                  </a:schemeClr>
                </a:solidFill>
                <a:effectLst>
                  <a:outerShdw blurRad="38100" dist="32000" dir="5400000" algn="tl">
                    <a:srgbClr val="000000">
                      <a:alpha val="30000"/>
                    </a:srgbClr>
                  </a:outerShdw>
                </a:effectLst>
                <a:latin typeface="Times New Roman" pitchFamily="18" charset="0"/>
                <a:cs typeface="Times New Roman" pitchFamily="18" charset="0"/>
              </a:rPr>
              <a:t>Transformer Model</a:t>
            </a:r>
          </a:p>
          <a:p>
            <a:pPr marL="381000" indent="-381000" algn="l" rtl="0">
              <a:buFont typeface="Wingdings 3" pitchFamily="18" charset="2"/>
              <a:buAutoNum type="arabicPeriod"/>
            </a:pPr>
            <a:r>
              <a:rPr lang="en-US" sz="2400" b="1" dirty="0" smtClean="0">
                <a:ln w="10160">
                  <a:solidFill>
                    <a:schemeClr val="accent1"/>
                  </a:solidFill>
                  <a:prstDash val="solid"/>
                </a:ln>
                <a:solidFill>
                  <a:schemeClr val="tx2">
                    <a:lumMod val="50000"/>
                  </a:schemeClr>
                </a:solidFill>
                <a:effectLst>
                  <a:outerShdw blurRad="38100" dist="32000" dir="5400000" algn="tl">
                    <a:srgbClr val="000000">
                      <a:alpha val="30000"/>
                    </a:srgbClr>
                  </a:outerShdw>
                </a:effectLst>
                <a:latin typeface="Times New Roman" pitchFamily="18" charset="0"/>
                <a:cs typeface="Times New Roman" pitchFamily="18" charset="0"/>
              </a:rPr>
              <a:t>Per Unit System</a:t>
            </a:r>
          </a:p>
          <a:p>
            <a:pPr marL="381000" indent="-381000" algn="l" rtl="0">
              <a:buFont typeface="Wingdings 3" pitchFamily="18" charset="2"/>
              <a:buAutoNum type="arabicPeriod"/>
            </a:pPr>
            <a:endParaRPr lang="en-US" sz="2400" b="1" dirty="0" smtClean="0">
              <a:latin typeface="Times New Roman" pitchFamily="18" charset="0"/>
              <a:cs typeface="Times New Roman" pitchFamily="18" charset="0"/>
            </a:endParaRPr>
          </a:p>
        </p:txBody>
      </p:sp>
      <p:pic>
        <p:nvPicPr>
          <p:cNvPr id="4" name="Picture 1" descr="F:\موقع-القسم\مطوية من اعداد المهندس عمار\شعار الكلية.png"/>
          <p:cNvPicPr>
            <a:picLocks noChangeAspect="1" noChangeArrowheads="1"/>
          </p:cNvPicPr>
          <p:nvPr/>
        </p:nvPicPr>
        <p:blipFill>
          <a:blip r:embed="rId3" cstate="print"/>
          <a:srcRect/>
          <a:stretch>
            <a:fillRect/>
          </a:stretch>
        </p:blipFill>
        <p:spPr bwMode="auto">
          <a:xfrm>
            <a:off x="0" y="0"/>
            <a:ext cx="1684559" cy="1752597"/>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a:xfrm>
            <a:off x="381000" y="304800"/>
            <a:ext cx="8610600" cy="685800"/>
          </a:xfrm>
        </p:spPr>
        <p:txBody>
          <a:bodyPr>
            <a:normAutofit fontScale="90000"/>
          </a:bodyPr>
          <a:lstStyle/>
          <a:p>
            <a:r>
              <a:rPr lang="en-US" sz="4400" dirty="0">
                <a:solidFill>
                  <a:srgbClr val="008000"/>
                </a:solidFill>
              </a:rPr>
              <a:t>Per-unit System for 1-</a:t>
            </a:r>
            <a:r>
              <a:rPr lang="en-US" sz="4400" dirty="0">
                <a:solidFill>
                  <a:srgbClr val="008000"/>
                </a:solidFill>
                <a:sym typeface="Symbol" pitchFamily="18" charset="2"/>
              </a:rPr>
              <a:t> </a:t>
            </a:r>
            <a:r>
              <a:rPr lang="en-US" sz="4400" dirty="0">
                <a:solidFill>
                  <a:srgbClr val="008000"/>
                </a:solidFill>
              </a:rPr>
              <a:t>Transformer</a:t>
            </a:r>
          </a:p>
        </p:txBody>
      </p:sp>
      <p:sp>
        <p:nvSpPr>
          <p:cNvPr id="354307" name="Text Box 3"/>
          <p:cNvSpPr txBox="1">
            <a:spLocks noChangeArrowheads="1"/>
          </p:cNvSpPr>
          <p:nvPr/>
        </p:nvSpPr>
        <p:spPr bwMode="auto">
          <a:xfrm>
            <a:off x="609600" y="1020763"/>
            <a:ext cx="812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rgbClr val="008000"/>
                </a:solidFill>
                <a:effectLst/>
                <a:latin typeface="Arial" pitchFamily="34" charset="0"/>
              </a:rPr>
              <a:t>Choose:</a:t>
            </a:r>
          </a:p>
        </p:txBody>
      </p:sp>
      <p:graphicFrame>
        <p:nvGraphicFramePr>
          <p:cNvPr id="354364" name="Object 60"/>
          <p:cNvGraphicFramePr>
            <a:graphicFrameLocks noChangeAspect="1"/>
          </p:cNvGraphicFramePr>
          <p:nvPr>
            <p:extLst>
              <p:ext uri="{D42A27DB-BD31-4B8C-83A1-F6EECF244321}">
                <p14:modId xmlns:p14="http://schemas.microsoft.com/office/powerpoint/2010/main" val="3674628320"/>
              </p:ext>
            </p:extLst>
          </p:nvPr>
        </p:nvGraphicFramePr>
        <p:xfrm>
          <a:off x="1258888" y="1584325"/>
          <a:ext cx="1995487" cy="601663"/>
        </p:xfrm>
        <a:graphic>
          <a:graphicData uri="http://schemas.openxmlformats.org/presentationml/2006/ole">
            <mc:AlternateContent xmlns:mc="http://schemas.openxmlformats.org/markup-compatibility/2006">
              <mc:Choice xmlns:v="urn:schemas-microsoft-com:vml" Requires="v">
                <p:oleObj spid="_x0000_s261200" name="Equation" r:id="rId3" imgW="799920" imgH="241200" progId="Equation.3">
                  <p:embed/>
                </p:oleObj>
              </mc:Choice>
              <mc:Fallback>
                <p:oleObj name="Equation" r:id="rId3" imgW="7999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584325"/>
                        <a:ext cx="1995487"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65" name="Object 61"/>
          <p:cNvGraphicFramePr>
            <a:graphicFrameLocks noChangeAspect="1"/>
          </p:cNvGraphicFramePr>
          <p:nvPr>
            <p:extLst>
              <p:ext uri="{D42A27DB-BD31-4B8C-83A1-F6EECF244321}">
                <p14:modId xmlns:p14="http://schemas.microsoft.com/office/powerpoint/2010/main" val="1667286562"/>
              </p:ext>
            </p:extLst>
          </p:nvPr>
        </p:nvGraphicFramePr>
        <p:xfrm>
          <a:off x="1235075" y="2286000"/>
          <a:ext cx="1584325" cy="569913"/>
        </p:xfrm>
        <a:graphic>
          <a:graphicData uri="http://schemas.openxmlformats.org/presentationml/2006/ole">
            <mc:AlternateContent xmlns:mc="http://schemas.openxmlformats.org/markup-compatibility/2006">
              <mc:Choice xmlns:v="urn:schemas-microsoft-com:vml" Requires="v">
                <p:oleObj spid="_x0000_s261201" name="Equation" r:id="rId5" imgW="634680" imgH="228600" progId="Equation.3">
                  <p:embed/>
                </p:oleObj>
              </mc:Choice>
              <mc:Fallback>
                <p:oleObj name="Equation" r:id="rId5" imgW="6346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5075" y="2286000"/>
                        <a:ext cx="1584325"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4366" name="Text Box 62"/>
          <p:cNvSpPr txBox="1">
            <a:spLocks noChangeArrowheads="1"/>
          </p:cNvSpPr>
          <p:nvPr/>
        </p:nvSpPr>
        <p:spPr bwMode="auto">
          <a:xfrm>
            <a:off x="3810000" y="2587625"/>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rgbClr val="008000"/>
                </a:solidFill>
                <a:effectLst/>
                <a:latin typeface="Arial" pitchFamily="34" charset="0"/>
              </a:rPr>
              <a:t>Compute:</a:t>
            </a:r>
          </a:p>
        </p:txBody>
      </p:sp>
      <p:graphicFrame>
        <p:nvGraphicFramePr>
          <p:cNvPr id="354367" name="Object 63"/>
          <p:cNvGraphicFramePr>
            <a:graphicFrameLocks noChangeAspect="1"/>
          </p:cNvGraphicFramePr>
          <p:nvPr>
            <p:extLst>
              <p:ext uri="{D42A27DB-BD31-4B8C-83A1-F6EECF244321}">
                <p14:modId xmlns:p14="http://schemas.microsoft.com/office/powerpoint/2010/main" val="2555370829"/>
              </p:ext>
            </p:extLst>
          </p:nvPr>
        </p:nvGraphicFramePr>
        <p:xfrm>
          <a:off x="3086893" y="3000167"/>
          <a:ext cx="3167063" cy="1076325"/>
        </p:xfrm>
        <a:graphic>
          <a:graphicData uri="http://schemas.openxmlformats.org/presentationml/2006/ole">
            <mc:AlternateContent xmlns:mc="http://schemas.openxmlformats.org/markup-compatibility/2006">
              <mc:Choice xmlns:v="urn:schemas-microsoft-com:vml" Requires="v">
                <p:oleObj spid="_x0000_s261202" name="Equation" r:id="rId7" imgW="1269720" imgH="431640" progId="Equation.3">
                  <p:embed/>
                </p:oleObj>
              </mc:Choice>
              <mc:Fallback>
                <p:oleObj name="Equation" r:id="rId7" imgW="126972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893" y="3000167"/>
                        <a:ext cx="3167063"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68" name="Object 64"/>
          <p:cNvGraphicFramePr>
            <a:graphicFrameLocks noChangeAspect="1"/>
          </p:cNvGraphicFramePr>
          <p:nvPr>
            <p:extLst>
              <p:ext uri="{D42A27DB-BD31-4B8C-83A1-F6EECF244321}">
                <p14:modId xmlns:p14="http://schemas.microsoft.com/office/powerpoint/2010/main" val="1589843406"/>
              </p:ext>
            </p:extLst>
          </p:nvPr>
        </p:nvGraphicFramePr>
        <p:xfrm>
          <a:off x="2352675" y="4038600"/>
          <a:ext cx="1457325" cy="1139825"/>
        </p:xfrm>
        <a:graphic>
          <a:graphicData uri="http://schemas.openxmlformats.org/presentationml/2006/ole">
            <mc:AlternateContent xmlns:mc="http://schemas.openxmlformats.org/markup-compatibility/2006">
              <mc:Choice xmlns:v="urn:schemas-microsoft-com:vml" Requires="v">
                <p:oleObj spid="_x0000_s261203" name="Equation" r:id="rId9" imgW="583920" imgH="457200" progId="Equation.3">
                  <p:embed/>
                </p:oleObj>
              </mc:Choice>
              <mc:Fallback>
                <p:oleObj name="Equation" r:id="rId9" imgW="58392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2675" y="4038600"/>
                        <a:ext cx="14573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69" name="Object 65"/>
          <p:cNvGraphicFramePr>
            <a:graphicFrameLocks noChangeAspect="1"/>
          </p:cNvGraphicFramePr>
          <p:nvPr>
            <p:extLst>
              <p:ext uri="{D42A27DB-BD31-4B8C-83A1-F6EECF244321}">
                <p14:modId xmlns:p14="http://schemas.microsoft.com/office/powerpoint/2010/main" val="1689897198"/>
              </p:ext>
            </p:extLst>
          </p:nvPr>
        </p:nvGraphicFramePr>
        <p:xfrm>
          <a:off x="4695825" y="4038600"/>
          <a:ext cx="1552575" cy="1139825"/>
        </p:xfrm>
        <a:graphic>
          <a:graphicData uri="http://schemas.openxmlformats.org/presentationml/2006/ole">
            <mc:AlternateContent xmlns:mc="http://schemas.openxmlformats.org/markup-compatibility/2006">
              <mc:Choice xmlns:v="urn:schemas-microsoft-com:vml" Requires="v">
                <p:oleObj spid="_x0000_s261204" name="Equation" r:id="rId11" imgW="622080" imgH="457200" progId="Equation.3">
                  <p:embed/>
                </p:oleObj>
              </mc:Choice>
              <mc:Fallback>
                <p:oleObj name="Equation" r:id="rId11" imgW="6220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5825" y="4038600"/>
                        <a:ext cx="15525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70" name="Object 66"/>
          <p:cNvGraphicFramePr>
            <a:graphicFrameLocks noChangeAspect="1"/>
          </p:cNvGraphicFramePr>
          <p:nvPr>
            <p:extLst>
              <p:ext uri="{D42A27DB-BD31-4B8C-83A1-F6EECF244321}">
                <p14:modId xmlns:p14="http://schemas.microsoft.com/office/powerpoint/2010/main" val="35848154"/>
              </p:ext>
            </p:extLst>
          </p:nvPr>
        </p:nvGraphicFramePr>
        <p:xfrm>
          <a:off x="2395538" y="5257800"/>
          <a:ext cx="3929062" cy="1519238"/>
        </p:xfrm>
        <a:graphic>
          <a:graphicData uri="http://schemas.openxmlformats.org/presentationml/2006/ole">
            <mc:AlternateContent xmlns:mc="http://schemas.openxmlformats.org/markup-compatibility/2006">
              <mc:Choice xmlns:v="urn:schemas-microsoft-com:vml" Requires="v">
                <p:oleObj spid="_x0000_s261205" name="Equation" r:id="rId13" imgW="1574640" imgH="609480" progId="Equation.3">
                  <p:embed/>
                </p:oleObj>
              </mc:Choice>
              <mc:Fallback>
                <p:oleObj name="Equation" r:id="rId13" imgW="1574640" imgH="609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95538" y="5257800"/>
                        <a:ext cx="3929062"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4371" name="Text Box 67"/>
          <p:cNvSpPr txBox="1">
            <a:spLocks noChangeArrowheads="1"/>
          </p:cNvSpPr>
          <p:nvPr/>
        </p:nvSpPr>
        <p:spPr bwMode="auto">
          <a:xfrm>
            <a:off x="3810000" y="1752600"/>
            <a:ext cx="3276600" cy="83502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dirty="0">
                <a:solidFill>
                  <a:srgbClr val="008000"/>
                </a:solidFill>
                <a:effectLst/>
                <a:latin typeface="Arial" pitchFamily="34" charset="0"/>
              </a:rPr>
              <a:t>Normal choose rated values as base values</a:t>
            </a:r>
          </a:p>
        </p:txBody>
      </p:sp>
    </p:spTree>
    <p:extLst>
      <p:ext uri="{BB962C8B-B14F-4D97-AF65-F5344CB8AC3E}">
        <p14:creationId xmlns:p14="http://schemas.microsoft.com/office/powerpoint/2010/main" val="3931047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idx="4294967295"/>
          </p:nvPr>
        </p:nvSpPr>
        <p:spPr>
          <a:xfrm>
            <a:off x="381000" y="304800"/>
            <a:ext cx="8610600" cy="685800"/>
          </a:xfrm>
        </p:spPr>
        <p:txBody>
          <a:bodyPr>
            <a:normAutofit fontScale="90000"/>
          </a:bodyPr>
          <a:lstStyle/>
          <a:p>
            <a:r>
              <a:rPr lang="en-US" sz="4400" dirty="0">
                <a:solidFill>
                  <a:srgbClr val="008000"/>
                </a:solidFill>
              </a:rPr>
              <a:t>Per-unit System for 1-</a:t>
            </a:r>
            <a:r>
              <a:rPr lang="en-US" sz="4400" dirty="0">
                <a:solidFill>
                  <a:srgbClr val="008000"/>
                </a:solidFill>
                <a:sym typeface="Symbol" pitchFamily="18" charset="2"/>
              </a:rPr>
              <a:t> </a:t>
            </a:r>
            <a:r>
              <a:rPr lang="en-US" sz="4400" dirty="0">
                <a:solidFill>
                  <a:srgbClr val="008000"/>
                </a:solidFill>
              </a:rPr>
              <a:t>Transformer</a:t>
            </a:r>
          </a:p>
        </p:txBody>
      </p:sp>
      <p:sp>
        <p:nvSpPr>
          <p:cNvPr id="355331" name="Text Box 3"/>
          <p:cNvSpPr txBox="1">
            <a:spLocks noChangeArrowheads="1"/>
          </p:cNvSpPr>
          <p:nvPr/>
        </p:nvSpPr>
        <p:spPr bwMode="auto">
          <a:xfrm>
            <a:off x="609600" y="1020763"/>
            <a:ext cx="812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rgbClr val="008000"/>
                </a:solidFill>
                <a:effectLst/>
                <a:latin typeface="Arial" pitchFamily="34" charset="0"/>
              </a:rPr>
              <a:t>Per-unit impedances are:</a:t>
            </a:r>
          </a:p>
        </p:txBody>
      </p:sp>
      <p:graphicFrame>
        <p:nvGraphicFramePr>
          <p:cNvPr id="355335" name="Object 7"/>
          <p:cNvGraphicFramePr>
            <a:graphicFrameLocks noChangeAspect="1"/>
          </p:cNvGraphicFramePr>
          <p:nvPr>
            <p:extLst>
              <p:ext uri="{D42A27DB-BD31-4B8C-83A1-F6EECF244321}">
                <p14:modId xmlns:p14="http://schemas.microsoft.com/office/powerpoint/2010/main" val="2107588861"/>
              </p:ext>
            </p:extLst>
          </p:nvPr>
        </p:nvGraphicFramePr>
        <p:xfrm>
          <a:off x="1238250" y="1600200"/>
          <a:ext cx="2724150" cy="1076325"/>
        </p:xfrm>
        <a:graphic>
          <a:graphicData uri="http://schemas.openxmlformats.org/presentationml/2006/ole">
            <mc:AlternateContent xmlns:mc="http://schemas.openxmlformats.org/markup-compatibility/2006">
              <mc:Choice xmlns:v="urn:schemas-microsoft-com:vml" Requires="v">
                <p:oleObj spid="_x0000_s262182" name="Equation" r:id="rId3" imgW="1091880" imgH="431640" progId="Equation.3">
                  <p:embed/>
                </p:oleObj>
              </mc:Choice>
              <mc:Fallback>
                <p:oleObj name="Equation" r:id="rId3" imgW="10918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1600200"/>
                        <a:ext cx="27241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5340" name="Object 12"/>
          <p:cNvGraphicFramePr>
            <a:graphicFrameLocks noChangeAspect="1"/>
          </p:cNvGraphicFramePr>
          <p:nvPr>
            <p:extLst>
              <p:ext uri="{D42A27DB-BD31-4B8C-83A1-F6EECF244321}">
                <p14:modId xmlns:p14="http://schemas.microsoft.com/office/powerpoint/2010/main" val="807317493"/>
              </p:ext>
            </p:extLst>
          </p:nvPr>
        </p:nvGraphicFramePr>
        <p:xfrm>
          <a:off x="1219200" y="2743200"/>
          <a:ext cx="6653213" cy="1898650"/>
        </p:xfrm>
        <a:graphic>
          <a:graphicData uri="http://schemas.openxmlformats.org/presentationml/2006/ole">
            <mc:AlternateContent xmlns:mc="http://schemas.openxmlformats.org/markup-compatibility/2006">
              <mc:Choice xmlns:v="urn:schemas-microsoft-com:vml" Requires="v">
                <p:oleObj spid="_x0000_s262183" name="Equation" r:id="rId5" imgW="2666880" imgH="761760" progId="Equation.3">
                  <p:embed/>
                </p:oleObj>
              </mc:Choice>
              <mc:Fallback>
                <p:oleObj name="Equation" r:id="rId5" imgW="2666880" imgH="761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743200"/>
                        <a:ext cx="665321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5341" name="Text Box 13"/>
          <p:cNvSpPr txBox="1">
            <a:spLocks noChangeArrowheads="1"/>
          </p:cNvSpPr>
          <p:nvPr/>
        </p:nvSpPr>
        <p:spPr bwMode="auto">
          <a:xfrm>
            <a:off x="717550" y="5029200"/>
            <a:ext cx="812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rgbClr val="008000"/>
                </a:solidFill>
                <a:effectLst/>
                <a:latin typeface="Arial" pitchFamily="34" charset="0"/>
              </a:rPr>
              <a:t>So:</a:t>
            </a:r>
          </a:p>
        </p:txBody>
      </p:sp>
      <p:graphicFrame>
        <p:nvGraphicFramePr>
          <p:cNvPr id="355342" name="Object 14"/>
          <p:cNvGraphicFramePr>
            <a:graphicFrameLocks noChangeAspect="1"/>
          </p:cNvGraphicFramePr>
          <p:nvPr>
            <p:extLst>
              <p:ext uri="{D42A27DB-BD31-4B8C-83A1-F6EECF244321}">
                <p14:modId xmlns:p14="http://schemas.microsoft.com/office/powerpoint/2010/main" val="3009989587"/>
              </p:ext>
            </p:extLst>
          </p:nvPr>
        </p:nvGraphicFramePr>
        <p:xfrm>
          <a:off x="1489075" y="5010150"/>
          <a:ext cx="3598863" cy="1085850"/>
        </p:xfrm>
        <a:graphic>
          <a:graphicData uri="http://schemas.openxmlformats.org/presentationml/2006/ole">
            <mc:AlternateContent xmlns:mc="http://schemas.openxmlformats.org/markup-compatibility/2006">
              <mc:Choice xmlns:v="urn:schemas-microsoft-com:vml" Requires="v">
                <p:oleObj spid="_x0000_s262184" name="Equation" r:id="rId7" imgW="799920" imgH="241200" progId="Equation.3">
                  <p:embed/>
                </p:oleObj>
              </mc:Choice>
              <mc:Fallback>
                <p:oleObj name="Equation" r:id="rId7" imgW="79992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9075" y="5010150"/>
                        <a:ext cx="35988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5343" name="Rectangle 15"/>
          <p:cNvSpPr>
            <a:spLocks noChangeArrowheads="1"/>
          </p:cNvSpPr>
          <p:nvPr/>
        </p:nvSpPr>
        <p:spPr bwMode="auto">
          <a:xfrm>
            <a:off x="1506538" y="5010150"/>
            <a:ext cx="3598862" cy="108585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8000"/>
              </a:solidFill>
            </a:endParaRPr>
          </a:p>
        </p:txBody>
      </p:sp>
      <p:sp>
        <p:nvSpPr>
          <p:cNvPr id="355344" name="Text Box 16"/>
          <p:cNvSpPr txBox="1">
            <a:spLocks noChangeArrowheads="1"/>
          </p:cNvSpPr>
          <p:nvPr/>
        </p:nvSpPr>
        <p:spPr bwMode="auto">
          <a:xfrm>
            <a:off x="5257800" y="4713288"/>
            <a:ext cx="3473450" cy="156527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dirty="0">
                <a:solidFill>
                  <a:srgbClr val="008000"/>
                </a:solidFill>
                <a:effectLst/>
                <a:latin typeface="Arial" pitchFamily="34" charset="0"/>
              </a:rPr>
              <a:t>Per-unit equivalent circuits of transformer referred to LV side and HV side are identical !!</a:t>
            </a:r>
          </a:p>
        </p:txBody>
      </p:sp>
    </p:spTree>
    <p:extLst>
      <p:ext uri="{BB962C8B-B14F-4D97-AF65-F5344CB8AC3E}">
        <p14:creationId xmlns:p14="http://schemas.microsoft.com/office/powerpoint/2010/main" val="1469492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idx="4294967295"/>
          </p:nvPr>
        </p:nvSpPr>
        <p:spPr>
          <a:xfrm>
            <a:off x="381000" y="304800"/>
            <a:ext cx="8610600" cy="685800"/>
          </a:xfrm>
        </p:spPr>
        <p:txBody>
          <a:bodyPr>
            <a:normAutofit fontScale="90000"/>
          </a:bodyPr>
          <a:lstStyle/>
          <a:p>
            <a:r>
              <a:rPr lang="en-US" sz="4400" dirty="0">
                <a:solidFill>
                  <a:srgbClr val="008000"/>
                </a:solidFill>
              </a:rPr>
              <a:t>Per-unit Eq. </a:t>
            </a:r>
            <a:r>
              <a:rPr lang="en-US" sz="4400" dirty="0" err="1">
                <a:solidFill>
                  <a:srgbClr val="008000"/>
                </a:solidFill>
              </a:rPr>
              <a:t>Ckt</a:t>
            </a:r>
            <a:r>
              <a:rPr lang="en-US" sz="4400" dirty="0">
                <a:solidFill>
                  <a:srgbClr val="008000"/>
                </a:solidFill>
              </a:rPr>
              <a:t> for 1-</a:t>
            </a:r>
            <a:r>
              <a:rPr lang="en-US" sz="4400" dirty="0">
                <a:solidFill>
                  <a:srgbClr val="008000"/>
                </a:solidFill>
                <a:sym typeface="Symbol" pitchFamily="18" charset="2"/>
              </a:rPr>
              <a:t> </a:t>
            </a:r>
            <a:r>
              <a:rPr lang="en-US" sz="4400" dirty="0">
                <a:solidFill>
                  <a:srgbClr val="008000"/>
                </a:solidFill>
              </a:rPr>
              <a:t>Transformer</a:t>
            </a:r>
          </a:p>
        </p:txBody>
      </p:sp>
      <p:grpSp>
        <p:nvGrpSpPr>
          <p:cNvPr id="356356" name="Group 4"/>
          <p:cNvGrpSpPr>
            <a:grpSpLocks/>
          </p:cNvGrpSpPr>
          <p:nvPr/>
        </p:nvGrpSpPr>
        <p:grpSpPr bwMode="auto">
          <a:xfrm>
            <a:off x="914400" y="1752600"/>
            <a:ext cx="3200400" cy="1257300"/>
            <a:chOff x="2340" y="2160"/>
            <a:chExt cx="5040" cy="1980"/>
          </a:xfrm>
        </p:grpSpPr>
        <p:grpSp>
          <p:nvGrpSpPr>
            <p:cNvPr id="356357" name="Group 5"/>
            <p:cNvGrpSpPr>
              <a:grpSpLocks/>
            </p:cNvGrpSpPr>
            <p:nvPr/>
          </p:nvGrpSpPr>
          <p:grpSpPr bwMode="auto">
            <a:xfrm>
              <a:off x="2880" y="2160"/>
              <a:ext cx="720" cy="360"/>
              <a:chOff x="2880" y="2160"/>
              <a:chExt cx="1440" cy="360"/>
            </a:xfrm>
          </p:grpSpPr>
          <p:sp>
            <p:nvSpPr>
              <p:cNvPr id="356358" name="Line 6"/>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59" name="Line 7"/>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60" name="Line 8"/>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61" name="Line 9"/>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62" name="Line 10"/>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sp>
          <p:nvSpPr>
            <p:cNvPr id="356363" name="Freeform 11"/>
            <p:cNvSpPr>
              <a:spLocks/>
            </p:cNvSpPr>
            <p:nvPr/>
          </p:nvSpPr>
          <p:spPr bwMode="auto">
            <a:xfrm>
              <a:off x="4320" y="216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6364" name="Freeform 12"/>
            <p:cNvSpPr>
              <a:spLocks/>
            </p:cNvSpPr>
            <p:nvPr/>
          </p:nvSpPr>
          <p:spPr bwMode="auto">
            <a:xfrm rot="5400000">
              <a:off x="549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6365" name="Freeform 13"/>
            <p:cNvSpPr>
              <a:spLocks/>
            </p:cNvSpPr>
            <p:nvPr/>
          </p:nvSpPr>
          <p:spPr bwMode="auto">
            <a:xfrm rot="16200000">
              <a:off x="585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6366" name="Line 14"/>
            <p:cNvSpPr>
              <a:spLocks noChangeShapeType="1"/>
            </p:cNvSpPr>
            <p:nvPr/>
          </p:nvSpPr>
          <p:spPr bwMode="auto">
            <a:xfrm>
              <a:off x="2340" y="23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67" name="Line 15"/>
            <p:cNvSpPr>
              <a:spLocks noChangeShapeType="1"/>
            </p:cNvSpPr>
            <p:nvPr/>
          </p:nvSpPr>
          <p:spPr bwMode="auto">
            <a:xfrm>
              <a:off x="360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68" name="Line 16"/>
            <p:cNvSpPr>
              <a:spLocks noChangeShapeType="1"/>
            </p:cNvSpPr>
            <p:nvPr/>
          </p:nvSpPr>
          <p:spPr bwMode="auto">
            <a:xfrm>
              <a:off x="504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69" name="Line 17"/>
            <p:cNvSpPr>
              <a:spLocks noChangeShapeType="1"/>
            </p:cNvSpPr>
            <p:nvPr/>
          </p:nvSpPr>
          <p:spPr bwMode="auto">
            <a:xfrm>
              <a:off x="5760" y="234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70" name="Line 18"/>
            <p:cNvSpPr>
              <a:spLocks noChangeShapeType="1"/>
            </p:cNvSpPr>
            <p:nvPr/>
          </p:nvSpPr>
          <p:spPr bwMode="auto">
            <a:xfrm>
              <a:off x="5760" y="36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71" name="Line 19"/>
            <p:cNvSpPr>
              <a:spLocks noChangeShapeType="1"/>
            </p:cNvSpPr>
            <p:nvPr/>
          </p:nvSpPr>
          <p:spPr bwMode="auto">
            <a:xfrm>
              <a:off x="6300" y="36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72" name="Line 20"/>
            <p:cNvSpPr>
              <a:spLocks noChangeShapeType="1"/>
            </p:cNvSpPr>
            <p:nvPr/>
          </p:nvSpPr>
          <p:spPr bwMode="auto">
            <a:xfrm>
              <a:off x="6300" y="234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73" name="Line 21"/>
            <p:cNvSpPr>
              <a:spLocks noChangeShapeType="1"/>
            </p:cNvSpPr>
            <p:nvPr/>
          </p:nvSpPr>
          <p:spPr bwMode="auto">
            <a:xfrm flipH="1">
              <a:off x="2340" y="414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74" name="Line 22"/>
            <p:cNvSpPr>
              <a:spLocks noChangeShapeType="1"/>
            </p:cNvSpPr>
            <p:nvPr/>
          </p:nvSpPr>
          <p:spPr bwMode="auto">
            <a:xfrm>
              <a:off x="6300" y="23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75" name="Line 23"/>
            <p:cNvSpPr>
              <a:spLocks noChangeShapeType="1"/>
            </p:cNvSpPr>
            <p:nvPr/>
          </p:nvSpPr>
          <p:spPr bwMode="auto">
            <a:xfrm>
              <a:off x="6300" y="41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376" name="Line 24"/>
            <p:cNvSpPr>
              <a:spLocks noChangeShapeType="1"/>
            </p:cNvSpPr>
            <p:nvPr/>
          </p:nvSpPr>
          <p:spPr bwMode="auto">
            <a:xfrm>
              <a:off x="2340" y="234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graphicFrame>
        <p:nvGraphicFramePr>
          <p:cNvPr id="356399" name="Object 47"/>
          <p:cNvGraphicFramePr>
            <a:graphicFrameLocks noChangeAspect="1"/>
          </p:cNvGraphicFramePr>
          <p:nvPr>
            <p:extLst>
              <p:ext uri="{D42A27DB-BD31-4B8C-83A1-F6EECF244321}">
                <p14:modId xmlns:p14="http://schemas.microsoft.com/office/powerpoint/2010/main" val="1580079319"/>
              </p:ext>
            </p:extLst>
          </p:nvPr>
        </p:nvGraphicFramePr>
        <p:xfrm>
          <a:off x="2667000" y="3124200"/>
          <a:ext cx="484188" cy="458788"/>
        </p:xfrm>
        <a:graphic>
          <a:graphicData uri="http://schemas.openxmlformats.org/presentationml/2006/ole">
            <mc:AlternateContent xmlns:mc="http://schemas.openxmlformats.org/markup-compatibility/2006">
              <mc:Choice xmlns:v="urn:schemas-microsoft-com:vml" Requires="v">
                <p:oleObj spid="_x0000_s263422" name="Equation" r:id="rId3" imgW="241200" imgH="228600" progId="Equation.3">
                  <p:embed/>
                </p:oleObj>
              </mc:Choice>
              <mc:Fallback>
                <p:oleObj name="Equation" r:id="rId3" imgW="241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24200"/>
                        <a:ext cx="4841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00" name="Object 48"/>
          <p:cNvGraphicFramePr>
            <a:graphicFrameLocks noChangeAspect="1"/>
          </p:cNvGraphicFramePr>
          <p:nvPr>
            <p:extLst>
              <p:ext uri="{D42A27DB-BD31-4B8C-83A1-F6EECF244321}">
                <p14:modId xmlns:p14="http://schemas.microsoft.com/office/powerpoint/2010/main" val="3286096256"/>
              </p:ext>
            </p:extLst>
          </p:nvPr>
        </p:nvGraphicFramePr>
        <p:xfrm>
          <a:off x="3376613" y="3124200"/>
          <a:ext cx="534987" cy="458788"/>
        </p:xfrm>
        <a:graphic>
          <a:graphicData uri="http://schemas.openxmlformats.org/presentationml/2006/ole">
            <mc:AlternateContent xmlns:mc="http://schemas.openxmlformats.org/markup-compatibility/2006">
              <mc:Choice xmlns:v="urn:schemas-microsoft-com:vml" Requires="v">
                <p:oleObj spid="_x0000_s263423" name="Equation" r:id="rId5" imgW="266400" imgH="228600" progId="Equation.3">
                  <p:embed/>
                </p:oleObj>
              </mc:Choice>
              <mc:Fallback>
                <p:oleObj name="Equation" r:id="rId5"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6613" y="3124200"/>
                        <a:ext cx="5349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03" name="Object 51"/>
          <p:cNvGraphicFramePr>
            <a:graphicFrameLocks noChangeAspect="1"/>
          </p:cNvGraphicFramePr>
          <p:nvPr>
            <p:extLst>
              <p:ext uri="{D42A27DB-BD31-4B8C-83A1-F6EECF244321}">
                <p14:modId xmlns:p14="http://schemas.microsoft.com/office/powerpoint/2010/main" val="1628418355"/>
              </p:ext>
            </p:extLst>
          </p:nvPr>
        </p:nvGraphicFramePr>
        <p:xfrm>
          <a:off x="1198563" y="1219200"/>
          <a:ext cx="1173162" cy="458788"/>
        </p:xfrm>
        <a:graphic>
          <a:graphicData uri="http://schemas.openxmlformats.org/presentationml/2006/ole">
            <mc:AlternateContent xmlns:mc="http://schemas.openxmlformats.org/markup-compatibility/2006">
              <mc:Choice xmlns:v="urn:schemas-microsoft-com:vml" Requires="v">
                <p:oleObj spid="_x0000_s263424" name="Equation" r:id="rId7" imgW="583920" imgH="228600" progId="Equation.3">
                  <p:embed/>
                </p:oleObj>
              </mc:Choice>
              <mc:Fallback>
                <p:oleObj name="Equation" r:id="rId7" imgW="5839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8563" y="1219200"/>
                        <a:ext cx="117316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04" name="Object 52"/>
          <p:cNvGraphicFramePr>
            <a:graphicFrameLocks noChangeAspect="1"/>
          </p:cNvGraphicFramePr>
          <p:nvPr>
            <p:extLst>
              <p:ext uri="{D42A27DB-BD31-4B8C-83A1-F6EECF244321}">
                <p14:modId xmlns:p14="http://schemas.microsoft.com/office/powerpoint/2010/main" val="1458906518"/>
              </p:ext>
            </p:extLst>
          </p:nvPr>
        </p:nvGraphicFramePr>
        <p:xfrm>
          <a:off x="2500313" y="2449513"/>
          <a:ext cx="407987" cy="433387"/>
        </p:xfrm>
        <a:graphic>
          <a:graphicData uri="http://schemas.openxmlformats.org/presentationml/2006/ole">
            <mc:AlternateContent xmlns:mc="http://schemas.openxmlformats.org/markup-compatibility/2006">
              <mc:Choice xmlns:v="urn:schemas-microsoft-com:vml" Requires="v">
                <p:oleObj spid="_x0000_s263425" name="Equation" r:id="rId9" imgW="203040" imgH="215640" progId="Equation.3">
                  <p:embed/>
                </p:oleObj>
              </mc:Choice>
              <mc:Fallback>
                <p:oleObj name="Equation"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0313" y="2449513"/>
                        <a:ext cx="4079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05" name="Object 53"/>
          <p:cNvGraphicFramePr>
            <a:graphicFrameLocks noChangeAspect="1"/>
          </p:cNvGraphicFramePr>
          <p:nvPr>
            <p:extLst>
              <p:ext uri="{D42A27DB-BD31-4B8C-83A1-F6EECF244321}">
                <p14:modId xmlns:p14="http://schemas.microsoft.com/office/powerpoint/2010/main" val="3982605834"/>
              </p:ext>
            </p:extLst>
          </p:nvPr>
        </p:nvGraphicFramePr>
        <p:xfrm>
          <a:off x="3643313" y="2449513"/>
          <a:ext cx="433387" cy="433387"/>
        </p:xfrm>
        <a:graphic>
          <a:graphicData uri="http://schemas.openxmlformats.org/presentationml/2006/ole">
            <mc:AlternateContent xmlns:mc="http://schemas.openxmlformats.org/markup-compatibility/2006">
              <mc:Choice xmlns:v="urn:schemas-microsoft-com:vml" Requires="v">
                <p:oleObj spid="_x0000_s263426" name="Equation" r:id="rId11" imgW="215640" imgH="215640" progId="Equation.3">
                  <p:embed/>
                </p:oleObj>
              </mc:Choice>
              <mc:Fallback>
                <p:oleObj name="Equation" r:id="rId11" imgW="215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3313" y="2449513"/>
                        <a:ext cx="4333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407" name="Text Box 55"/>
          <p:cNvSpPr txBox="1">
            <a:spLocks noChangeArrowheads="1"/>
          </p:cNvSpPr>
          <p:nvPr/>
        </p:nvSpPr>
        <p:spPr bwMode="auto">
          <a:xfrm>
            <a:off x="914400" y="3641725"/>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000" dirty="0" err="1" smtClean="0">
                <a:solidFill>
                  <a:srgbClr val="008000"/>
                </a:solidFill>
                <a:effectLst/>
                <a:latin typeface="Arial" pitchFamily="34" charset="0"/>
              </a:rPr>
              <a:t>Eq</a:t>
            </a:r>
            <a:r>
              <a:rPr lang="en-US" sz="2000" dirty="0" smtClean="0">
                <a:solidFill>
                  <a:srgbClr val="008000"/>
                </a:solidFill>
                <a:effectLst/>
                <a:latin typeface="Arial" pitchFamily="34" charset="0"/>
              </a:rPr>
              <a:t> </a:t>
            </a:r>
            <a:r>
              <a:rPr lang="en-US" sz="2000" dirty="0" err="1">
                <a:solidFill>
                  <a:srgbClr val="008000"/>
                </a:solidFill>
                <a:effectLst/>
                <a:latin typeface="Arial" pitchFamily="34" charset="0"/>
              </a:rPr>
              <a:t>Ckt</a:t>
            </a:r>
            <a:r>
              <a:rPr lang="en-US" sz="2000" dirty="0">
                <a:solidFill>
                  <a:srgbClr val="008000"/>
                </a:solidFill>
                <a:effectLst/>
                <a:latin typeface="Arial" pitchFamily="34" charset="0"/>
              </a:rPr>
              <a:t> referred to LV side</a:t>
            </a:r>
          </a:p>
        </p:txBody>
      </p:sp>
      <p:graphicFrame>
        <p:nvGraphicFramePr>
          <p:cNvPr id="356410" name="Object 58"/>
          <p:cNvGraphicFramePr>
            <a:graphicFrameLocks noChangeAspect="1"/>
          </p:cNvGraphicFramePr>
          <p:nvPr>
            <p:extLst>
              <p:ext uri="{D42A27DB-BD31-4B8C-83A1-F6EECF244321}">
                <p14:modId xmlns:p14="http://schemas.microsoft.com/office/powerpoint/2010/main" val="1316139926"/>
              </p:ext>
            </p:extLst>
          </p:nvPr>
        </p:nvGraphicFramePr>
        <p:xfrm>
          <a:off x="5638800" y="1800225"/>
          <a:ext cx="2192338" cy="866775"/>
        </p:xfrm>
        <a:graphic>
          <a:graphicData uri="http://schemas.openxmlformats.org/presentationml/2006/ole">
            <mc:AlternateContent xmlns:mc="http://schemas.openxmlformats.org/markup-compatibility/2006">
              <mc:Choice xmlns:v="urn:schemas-microsoft-com:vml" Requires="v">
                <p:oleObj spid="_x0000_s263427" name="Equation" r:id="rId13" imgW="1091880" imgH="431640" progId="Equation.3">
                  <p:embed/>
                </p:oleObj>
              </mc:Choice>
              <mc:Fallback>
                <p:oleObj name="Equation" r:id="rId13" imgW="109188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1800225"/>
                        <a:ext cx="2192338"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11" name="Object 59"/>
          <p:cNvGraphicFramePr>
            <a:graphicFrameLocks noChangeAspect="1"/>
          </p:cNvGraphicFramePr>
          <p:nvPr>
            <p:extLst>
              <p:ext uri="{D42A27DB-BD31-4B8C-83A1-F6EECF244321}">
                <p14:modId xmlns:p14="http://schemas.microsoft.com/office/powerpoint/2010/main" val="3294199617"/>
              </p:ext>
            </p:extLst>
          </p:nvPr>
        </p:nvGraphicFramePr>
        <p:xfrm>
          <a:off x="3113088" y="1320800"/>
          <a:ext cx="279400" cy="357188"/>
        </p:xfrm>
        <a:graphic>
          <a:graphicData uri="http://schemas.openxmlformats.org/presentationml/2006/ole">
            <mc:AlternateContent xmlns:mc="http://schemas.openxmlformats.org/markup-compatibility/2006">
              <mc:Choice xmlns:v="urn:schemas-microsoft-com:vml" Requires="v">
                <p:oleObj spid="_x0000_s263428" name="Equation" r:id="rId15" imgW="139680" imgH="177480" progId="Equation.3">
                  <p:embed/>
                </p:oleObj>
              </mc:Choice>
              <mc:Fallback>
                <p:oleObj name="Equation" r:id="rId15" imgW="13968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13088" y="1320800"/>
                        <a:ext cx="2794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12" name="Object 60"/>
          <p:cNvGraphicFramePr>
            <a:graphicFrameLocks noChangeAspect="1"/>
          </p:cNvGraphicFramePr>
          <p:nvPr>
            <p:extLst>
              <p:ext uri="{D42A27DB-BD31-4B8C-83A1-F6EECF244321}">
                <p14:modId xmlns:p14="http://schemas.microsoft.com/office/powerpoint/2010/main" val="806585277"/>
              </p:ext>
            </p:extLst>
          </p:nvPr>
        </p:nvGraphicFramePr>
        <p:xfrm>
          <a:off x="1368425" y="2284413"/>
          <a:ext cx="460375" cy="458787"/>
        </p:xfrm>
        <a:graphic>
          <a:graphicData uri="http://schemas.openxmlformats.org/presentationml/2006/ole">
            <mc:AlternateContent xmlns:mc="http://schemas.openxmlformats.org/markup-compatibility/2006">
              <mc:Choice xmlns:v="urn:schemas-microsoft-com:vml" Requires="v">
                <p:oleObj spid="_x0000_s263429" name="Equation" r:id="rId17" imgW="228600" imgH="228600" progId="Equation.3">
                  <p:embed/>
                </p:oleObj>
              </mc:Choice>
              <mc:Fallback>
                <p:oleObj name="Equation" r:id="rId17" imgW="2286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68425" y="2284413"/>
                        <a:ext cx="4603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13" name="Object 61"/>
          <p:cNvGraphicFramePr>
            <a:graphicFrameLocks noChangeAspect="1"/>
          </p:cNvGraphicFramePr>
          <p:nvPr>
            <p:extLst>
              <p:ext uri="{D42A27DB-BD31-4B8C-83A1-F6EECF244321}">
                <p14:modId xmlns:p14="http://schemas.microsoft.com/office/powerpoint/2010/main" val="356677356"/>
              </p:ext>
            </p:extLst>
          </p:nvPr>
        </p:nvGraphicFramePr>
        <p:xfrm>
          <a:off x="1038225" y="3124200"/>
          <a:ext cx="409575" cy="458788"/>
        </p:xfrm>
        <a:graphic>
          <a:graphicData uri="http://schemas.openxmlformats.org/presentationml/2006/ole">
            <mc:AlternateContent xmlns:mc="http://schemas.openxmlformats.org/markup-compatibility/2006">
              <mc:Choice xmlns:v="urn:schemas-microsoft-com:vml" Requires="v">
                <p:oleObj spid="_x0000_s263430" name="Equation" r:id="rId19" imgW="203040" imgH="228600" progId="Equation.3">
                  <p:embed/>
                </p:oleObj>
              </mc:Choice>
              <mc:Fallback>
                <p:oleObj name="Equation" r:id="rId19" imgW="20304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38225" y="3124200"/>
                        <a:ext cx="409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14" name="Object 62"/>
          <p:cNvGraphicFramePr>
            <a:graphicFrameLocks noChangeAspect="1"/>
          </p:cNvGraphicFramePr>
          <p:nvPr>
            <p:extLst>
              <p:ext uri="{D42A27DB-BD31-4B8C-83A1-F6EECF244321}">
                <p14:modId xmlns:p14="http://schemas.microsoft.com/office/powerpoint/2010/main" val="1035575031"/>
              </p:ext>
            </p:extLst>
          </p:nvPr>
        </p:nvGraphicFramePr>
        <p:xfrm>
          <a:off x="4137025" y="3124200"/>
          <a:ext cx="434975" cy="458788"/>
        </p:xfrm>
        <a:graphic>
          <a:graphicData uri="http://schemas.openxmlformats.org/presentationml/2006/ole">
            <mc:AlternateContent xmlns:mc="http://schemas.openxmlformats.org/markup-compatibility/2006">
              <mc:Choice xmlns:v="urn:schemas-microsoft-com:vml" Requires="v">
                <p:oleObj spid="_x0000_s263431" name="Equation" r:id="rId21" imgW="215640" imgH="228600" progId="Equation.3">
                  <p:embed/>
                </p:oleObj>
              </mc:Choice>
              <mc:Fallback>
                <p:oleObj name="Equation" r:id="rId21" imgW="21564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37025" y="3124200"/>
                        <a:ext cx="4349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460" name="Text Box 108"/>
          <p:cNvSpPr txBox="1">
            <a:spLocks noChangeArrowheads="1"/>
          </p:cNvSpPr>
          <p:nvPr/>
        </p:nvSpPr>
        <p:spPr bwMode="auto">
          <a:xfrm>
            <a:off x="914400" y="6080125"/>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000" dirty="0" smtClean="0">
                <a:solidFill>
                  <a:srgbClr val="008000"/>
                </a:solidFill>
                <a:effectLst/>
                <a:latin typeface="Arial" pitchFamily="34" charset="0"/>
              </a:rPr>
              <a:t>Per-unit </a:t>
            </a:r>
            <a:r>
              <a:rPr lang="en-US" sz="2000" dirty="0" err="1">
                <a:solidFill>
                  <a:srgbClr val="008000"/>
                </a:solidFill>
                <a:effectLst/>
                <a:latin typeface="Arial" pitchFamily="34" charset="0"/>
              </a:rPr>
              <a:t>Eq</a:t>
            </a:r>
            <a:r>
              <a:rPr lang="en-US" sz="2000" dirty="0">
                <a:solidFill>
                  <a:srgbClr val="008000"/>
                </a:solidFill>
                <a:effectLst/>
                <a:latin typeface="Arial" pitchFamily="34" charset="0"/>
              </a:rPr>
              <a:t> </a:t>
            </a:r>
            <a:r>
              <a:rPr lang="en-US" sz="2000" dirty="0" err="1">
                <a:solidFill>
                  <a:srgbClr val="008000"/>
                </a:solidFill>
                <a:effectLst/>
                <a:latin typeface="Arial" pitchFamily="34" charset="0"/>
              </a:rPr>
              <a:t>Ckt</a:t>
            </a:r>
            <a:r>
              <a:rPr lang="en-US" sz="2000" dirty="0">
                <a:solidFill>
                  <a:srgbClr val="008000"/>
                </a:solidFill>
                <a:effectLst/>
                <a:latin typeface="Arial" pitchFamily="34" charset="0"/>
              </a:rPr>
              <a:t> referred to LV side	</a:t>
            </a:r>
          </a:p>
        </p:txBody>
      </p:sp>
      <p:graphicFrame>
        <p:nvGraphicFramePr>
          <p:cNvPr id="356461" name="Object 109"/>
          <p:cNvGraphicFramePr>
            <a:graphicFrameLocks noChangeAspect="1"/>
          </p:cNvGraphicFramePr>
          <p:nvPr>
            <p:extLst>
              <p:ext uri="{D42A27DB-BD31-4B8C-83A1-F6EECF244321}">
                <p14:modId xmlns:p14="http://schemas.microsoft.com/office/powerpoint/2010/main" val="2749589153"/>
              </p:ext>
            </p:extLst>
          </p:nvPr>
        </p:nvGraphicFramePr>
        <p:xfrm>
          <a:off x="1676400" y="3986213"/>
          <a:ext cx="663575" cy="484187"/>
        </p:xfrm>
        <a:graphic>
          <a:graphicData uri="http://schemas.openxmlformats.org/presentationml/2006/ole">
            <mc:AlternateContent xmlns:mc="http://schemas.openxmlformats.org/markup-compatibility/2006">
              <mc:Choice xmlns:v="urn:schemas-microsoft-com:vml" Requires="v">
                <p:oleObj spid="_x0000_s263432" name="Equation" r:id="rId23" imgW="330120" imgH="241200" progId="Equation.3">
                  <p:embed/>
                </p:oleObj>
              </mc:Choice>
              <mc:Fallback>
                <p:oleObj name="Equation" r:id="rId23" imgW="330120" imgH="2412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76400" y="3986213"/>
                        <a:ext cx="6635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56462" name="Group 110"/>
          <p:cNvGrpSpPr>
            <a:grpSpLocks/>
          </p:cNvGrpSpPr>
          <p:nvPr/>
        </p:nvGrpSpPr>
        <p:grpSpPr bwMode="auto">
          <a:xfrm>
            <a:off x="1066800" y="4419600"/>
            <a:ext cx="3200400" cy="1257300"/>
            <a:chOff x="2340" y="2160"/>
            <a:chExt cx="5040" cy="1980"/>
          </a:xfrm>
        </p:grpSpPr>
        <p:grpSp>
          <p:nvGrpSpPr>
            <p:cNvPr id="356463" name="Group 111"/>
            <p:cNvGrpSpPr>
              <a:grpSpLocks/>
            </p:cNvGrpSpPr>
            <p:nvPr/>
          </p:nvGrpSpPr>
          <p:grpSpPr bwMode="auto">
            <a:xfrm>
              <a:off x="2340" y="2160"/>
              <a:ext cx="5040" cy="1980"/>
              <a:chOff x="2340" y="2160"/>
              <a:chExt cx="5040" cy="1980"/>
            </a:xfrm>
          </p:grpSpPr>
          <p:grpSp>
            <p:nvGrpSpPr>
              <p:cNvPr id="356464" name="Group 112"/>
              <p:cNvGrpSpPr>
                <a:grpSpLocks/>
              </p:cNvGrpSpPr>
              <p:nvPr/>
            </p:nvGrpSpPr>
            <p:grpSpPr bwMode="auto">
              <a:xfrm>
                <a:off x="2880" y="2160"/>
                <a:ext cx="720" cy="360"/>
                <a:chOff x="2880" y="2160"/>
                <a:chExt cx="1440" cy="360"/>
              </a:xfrm>
            </p:grpSpPr>
            <p:sp>
              <p:nvSpPr>
                <p:cNvPr id="356465" name="Line 113"/>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66" name="Line 114"/>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67" name="Line 115"/>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68" name="Line 116"/>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69" name="Line 117"/>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sp>
            <p:nvSpPr>
              <p:cNvPr id="356470" name="Freeform 118"/>
              <p:cNvSpPr>
                <a:spLocks/>
              </p:cNvSpPr>
              <p:nvPr/>
            </p:nvSpPr>
            <p:spPr bwMode="auto">
              <a:xfrm>
                <a:off x="4320" y="216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6471" name="Freeform 119"/>
              <p:cNvSpPr>
                <a:spLocks/>
              </p:cNvSpPr>
              <p:nvPr/>
            </p:nvSpPr>
            <p:spPr bwMode="auto">
              <a:xfrm rot="5400000">
                <a:off x="549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ap="flat"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6472" name="Freeform 120"/>
              <p:cNvSpPr>
                <a:spLocks/>
              </p:cNvSpPr>
              <p:nvPr/>
            </p:nvSpPr>
            <p:spPr bwMode="auto">
              <a:xfrm rot="16200000">
                <a:off x="585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ap="flat"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6473" name="Line 121"/>
              <p:cNvSpPr>
                <a:spLocks noChangeShapeType="1"/>
              </p:cNvSpPr>
              <p:nvPr/>
            </p:nvSpPr>
            <p:spPr bwMode="auto">
              <a:xfrm>
                <a:off x="2340" y="23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74" name="Line 122"/>
              <p:cNvSpPr>
                <a:spLocks noChangeShapeType="1"/>
              </p:cNvSpPr>
              <p:nvPr/>
            </p:nvSpPr>
            <p:spPr bwMode="auto">
              <a:xfrm>
                <a:off x="360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75" name="Line 123"/>
              <p:cNvSpPr>
                <a:spLocks noChangeShapeType="1"/>
              </p:cNvSpPr>
              <p:nvPr/>
            </p:nvSpPr>
            <p:spPr bwMode="auto">
              <a:xfrm>
                <a:off x="504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76" name="Line 124"/>
              <p:cNvSpPr>
                <a:spLocks noChangeShapeType="1"/>
              </p:cNvSpPr>
              <p:nvPr/>
            </p:nvSpPr>
            <p:spPr bwMode="auto">
              <a:xfrm>
                <a:off x="5760" y="2340"/>
                <a:ext cx="0" cy="54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77" name="Line 125"/>
              <p:cNvSpPr>
                <a:spLocks noChangeShapeType="1"/>
              </p:cNvSpPr>
              <p:nvPr/>
            </p:nvSpPr>
            <p:spPr bwMode="auto">
              <a:xfrm>
                <a:off x="5760" y="3600"/>
                <a:ext cx="0" cy="54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78" name="Line 126"/>
              <p:cNvSpPr>
                <a:spLocks noChangeShapeType="1"/>
              </p:cNvSpPr>
              <p:nvPr/>
            </p:nvSpPr>
            <p:spPr bwMode="auto">
              <a:xfrm>
                <a:off x="6300" y="3600"/>
                <a:ext cx="0" cy="54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79" name="Line 127"/>
              <p:cNvSpPr>
                <a:spLocks noChangeShapeType="1"/>
              </p:cNvSpPr>
              <p:nvPr/>
            </p:nvSpPr>
            <p:spPr bwMode="auto">
              <a:xfrm>
                <a:off x="6300" y="2340"/>
                <a:ext cx="0" cy="54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80" name="Line 128"/>
              <p:cNvSpPr>
                <a:spLocks noChangeShapeType="1"/>
              </p:cNvSpPr>
              <p:nvPr/>
            </p:nvSpPr>
            <p:spPr bwMode="auto">
              <a:xfrm flipH="1">
                <a:off x="2340" y="414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81" name="Line 129"/>
              <p:cNvSpPr>
                <a:spLocks noChangeShapeType="1"/>
              </p:cNvSpPr>
              <p:nvPr/>
            </p:nvSpPr>
            <p:spPr bwMode="auto">
              <a:xfrm>
                <a:off x="6300" y="23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82" name="Line 130"/>
              <p:cNvSpPr>
                <a:spLocks noChangeShapeType="1"/>
              </p:cNvSpPr>
              <p:nvPr/>
            </p:nvSpPr>
            <p:spPr bwMode="auto">
              <a:xfrm>
                <a:off x="6300" y="41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83" name="Line 131"/>
              <p:cNvSpPr>
                <a:spLocks noChangeShapeType="1"/>
              </p:cNvSpPr>
              <p:nvPr/>
            </p:nvSpPr>
            <p:spPr bwMode="auto">
              <a:xfrm>
                <a:off x="2340" y="234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84" name="Line 132"/>
              <p:cNvSpPr>
                <a:spLocks noChangeShapeType="1"/>
              </p:cNvSpPr>
              <p:nvPr/>
            </p:nvSpPr>
            <p:spPr bwMode="auto">
              <a:xfrm>
                <a:off x="5760" y="23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sp>
          <p:nvSpPr>
            <p:cNvPr id="356485" name="Line 133"/>
            <p:cNvSpPr>
              <a:spLocks noChangeShapeType="1"/>
            </p:cNvSpPr>
            <p:nvPr/>
          </p:nvSpPr>
          <p:spPr bwMode="auto">
            <a:xfrm>
              <a:off x="5760" y="41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graphicFrame>
        <p:nvGraphicFramePr>
          <p:cNvPr id="356486" name="Object 134"/>
          <p:cNvGraphicFramePr>
            <a:graphicFrameLocks noChangeAspect="1"/>
          </p:cNvGraphicFramePr>
          <p:nvPr>
            <p:extLst>
              <p:ext uri="{D42A27DB-BD31-4B8C-83A1-F6EECF244321}">
                <p14:modId xmlns:p14="http://schemas.microsoft.com/office/powerpoint/2010/main" val="3088957277"/>
              </p:ext>
            </p:extLst>
          </p:nvPr>
        </p:nvGraphicFramePr>
        <p:xfrm>
          <a:off x="3198813" y="5727700"/>
          <a:ext cx="457200" cy="357188"/>
        </p:xfrm>
        <a:graphic>
          <a:graphicData uri="http://schemas.openxmlformats.org/presentationml/2006/ole">
            <mc:AlternateContent xmlns:mc="http://schemas.openxmlformats.org/markup-compatibility/2006">
              <mc:Choice xmlns:v="urn:schemas-microsoft-com:vml" Requires="v">
                <p:oleObj spid="_x0000_s263433" name="Equation" r:id="rId25" imgW="228600" imgH="177480" progId="Equation.3">
                  <p:embed/>
                </p:oleObj>
              </mc:Choice>
              <mc:Fallback>
                <p:oleObj name="Equation" r:id="rId25" imgW="228600" imgH="1774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98813" y="5727700"/>
                        <a:ext cx="457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87" name="Object 135"/>
          <p:cNvGraphicFramePr>
            <a:graphicFrameLocks noChangeAspect="1"/>
          </p:cNvGraphicFramePr>
          <p:nvPr>
            <p:extLst>
              <p:ext uri="{D42A27DB-BD31-4B8C-83A1-F6EECF244321}">
                <p14:modId xmlns:p14="http://schemas.microsoft.com/office/powerpoint/2010/main" val="3878620167"/>
              </p:ext>
            </p:extLst>
          </p:nvPr>
        </p:nvGraphicFramePr>
        <p:xfrm>
          <a:off x="990600" y="4648200"/>
          <a:ext cx="409575" cy="458788"/>
        </p:xfrm>
        <a:graphic>
          <a:graphicData uri="http://schemas.openxmlformats.org/presentationml/2006/ole">
            <mc:AlternateContent xmlns:mc="http://schemas.openxmlformats.org/markup-compatibility/2006">
              <mc:Choice xmlns:v="urn:schemas-microsoft-com:vml" Requires="v">
                <p:oleObj spid="_x0000_s263434" name="Equation" r:id="rId27" imgW="203040" imgH="228600" progId="Equation.3">
                  <p:embed/>
                </p:oleObj>
              </mc:Choice>
              <mc:Fallback>
                <p:oleObj name="Equation" r:id="rId27" imgW="20304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90600" y="4648200"/>
                        <a:ext cx="409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488" name="Object 136"/>
          <p:cNvGraphicFramePr>
            <a:graphicFrameLocks noChangeAspect="1"/>
          </p:cNvGraphicFramePr>
          <p:nvPr>
            <p:extLst>
              <p:ext uri="{D42A27DB-BD31-4B8C-83A1-F6EECF244321}">
                <p14:modId xmlns:p14="http://schemas.microsoft.com/office/powerpoint/2010/main" val="900765592"/>
              </p:ext>
            </p:extLst>
          </p:nvPr>
        </p:nvGraphicFramePr>
        <p:xfrm>
          <a:off x="4060825" y="4648200"/>
          <a:ext cx="434975" cy="458788"/>
        </p:xfrm>
        <a:graphic>
          <a:graphicData uri="http://schemas.openxmlformats.org/presentationml/2006/ole">
            <mc:AlternateContent xmlns:mc="http://schemas.openxmlformats.org/markup-compatibility/2006">
              <mc:Choice xmlns:v="urn:schemas-microsoft-com:vml" Requires="v">
                <p:oleObj spid="_x0000_s263435" name="Equation" r:id="rId28" imgW="215640" imgH="228600" progId="Equation.3">
                  <p:embed/>
                </p:oleObj>
              </mc:Choice>
              <mc:Fallback>
                <p:oleObj name="Equation" r:id="rId28" imgW="21564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60825" y="4648200"/>
                        <a:ext cx="4349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56489" name="Group 137"/>
          <p:cNvGrpSpPr>
            <a:grpSpLocks/>
          </p:cNvGrpSpPr>
          <p:nvPr/>
        </p:nvGrpSpPr>
        <p:grpSpPr bwMode="auto">
          <a:xfrm>
            <a:off x="5867400" y="4706938"/>
            <a:ext cx="2171700" cy="800100"/>
            <a:chOff x="2340" y="2160"/>
            <a:chExt cx="3420" cy="1260"/>
          </a:xfrm>
        </p:grpSpPr>
        <p:grpSp>
          <p:nvGrpSpPr>
            <p:cNvPr id="356490" name="Group 138"/>
            <p:cNvGrpSpPr>
              <a:grpSpLocks/>
            </p:cNvGrpSpPr>
            <p:nvPr/>
          </p:nvGrpSpPr>
          <p:grpSpPr bwMode="auto">
            <a:xfrm>
              <a:off x="2880" y="2160"/>
              <a:ext cx="720" cy="360"/>
              <a:chOff x="2880" y="2160"/>
              <a:chExt cx="1440" cy="360"/>
            </a:xfrm>
          </p:grpSpPr>
          <p:sp>
            <p:nvSpPr>
              <p:cNvPr id="356491" name="Line 139"/>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92" name="Line 140"/>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93" name="Line 141"/>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94" name="Line 142"/>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95" name="Line 143"/>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sp>
          <p:nvSpPr>
            <p:cNvPr id="356496" name="Freeform 144"/>
            <p:cNvSpPr>
              <a:spLocks/>
            </p:cNvSpPr>
            <p:nvPr/>
          </p:nvSpPr>
          <p:spPr bwMode="auto">
            <a:xfrm>
              <a:off x="4320" y="216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6497" name="Line 145"/>
            <p:cNvSpPr>
              <a:spLocks noChangeShapeType="1"/>
            </p:cNvSpPr>
            <p:nvPr/>
          </p:nvSpPr>
          <p:spPr bwMode="auto">
            <a:xfrm>
              <a:off x="2340" y="23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98" name="Line 146"/>
            <p:cNvSpPr>
              <a:spLocks noChangeShapeType="1"/>
            </p:cNvSpPr>
            <p:nvPr/>
          </p:nvSpPr>
          <p:spPr bwMode="auto">
            <a:xfrm>
              <a:off x="360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499" name="Line 147"/>
            <p:cNvSpPr>
              <a:spLocks noChangeShapeType="1"/>
            </p:cNvSpPr>
            <p:nvPr/>
          </p:nvSpPr>
          <p:spPr bwMode="auto">
            <a:xfrm>
              <a:off x="504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500" name="Line 148"/>
            <p:cNvSpPr>
              <a:spLocks noChangeShapeType="1"/>
            </p:cNvSpPr>
            <p:nvPr/>
          </p:nvSpPr>
          <p:spPr bwMode="auto">
            <a:xfrm flipH="1">
              <a:off x="2340" y="342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6501" name="Line 149"/>
            <p:cNvSpPr>
              <a:spLocks noChangeShapeType="1"/>
            </p:cNvSpPr>
            <p:nvPr/>
          </p:nvSpPr>
          <p:spPr bwMode="auto">
            <a:xfrm>
              <a:off x="2340" y="234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graphicFrame>
        <p:nvGraphicFramePr>
          <p:cNvPr id="356502" name="Object 150"/>
          <p:cNvGraphicFramePr>
            <a:graphicFrameLocks noChangeAspect="1"/>
          </p:cNvGraphicFramePr>
          <p:nvPr>
            <p:extLst>
              <p:ext uri="{D42A27DB-BD31-4B8C-83A1-F6EECF244321}">
                <p14:modId xmlns:p14="http://schemas.microsoft.com/office/powerpoint/2010/main" val="876573189"/>
              </p:ext>
            </p:extLst>
          </p:nvPr>
        </p:nvGraphicFramePr>
        <p:xfrm>
          <a:off x="6496050" y="4164013"/>
          <a:ext cx="663575" cy="484187"/>
        </p:xfrm>
        <a:graphic>
          <a:graphicData uri="http://schemas.openxmlformats.org/presentationml/2006/ole">
            <mc:AlternateContent xmlns:mc="http://schemas.openxmlformats.org/markup-compatibility/2006">
              <mc:Choice xmlns:v="urn:schemas-microsoft-com:vml" Requires="v">
                <p:oleObj spid="_x0000_s263436" name="Equation" r:id="rId29" imgW="330120" imgH="241200" progId="Equation.3">
                  <p:embed/>
                </p:oleObj>
              </mc:Choice>
              <mc:Fallback>
                <p:oleObj name="Equation" r:id="rId29" imgW="33012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96050" y="4164013"/>
                        <a:ext cx="6635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503" name="Object 151"/>
          <p:cNvGraphicFramePr>
            <a:graphicFrameLocks noChangeAspect="1"/>
          </p:cNvGraphicFramePr>
          <p:nvPr>
            <p:extLst>
              <p:ext uri="{D42A27DB-BD31-4B8C-83A1-F6EECF244321}">
                <p14:modId xmlns:p14="http://schemas.microsoft.com/office/powerpoint/2010/main" val="3848303172"/>
              </p:ext>
            </p:extLst>
          </p:nvPr>
        </p:nvGraphicFramePr>
        <p:xfrm>
          <a:off x="5457825" y="4876800"/>
          <a:ext cx="409575" cy="458788"/>
        </p:xfrm>
        <a:graphic>
          <a:graphicData uri="http://schemas.openxmlformats.org/presentationml/2006/ole">
            <mc:AlternateContent xmlns:mc="http://schemas.openxmlformats.org/markup-compatibility/2006">
              <mc:Choice xmlns:v="urn:schemas-microsoft-com:vml" Requires="v">
                <p:oleObj spid="_x0000_s263437" name="Equation" r:id="rId31" imgW="203040" imgH="228600" progId="Equation.3">
                  <p:embed/>
                </p:oleObj>
              </mc:Choice>
              <mc:Fallback>
                <p:oleObj name="Equation" r:id="rId31" imgW="20304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57825" y="4876800"/>
                        <a:ext cx="409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504" name="Object 152"/>
          <p:cNvGraphicFramePr>
            <a:graphicFrameLocks noChangeAspect="1"/>
          </p:cNvGraphicFramePr>
          <p:nvPr>
            <p:extLst>
              <p:ext uri="{D42A27DB-BD31-4B8C-83A1-F6EECF244321}">
                <p14:modId xmlns:p14="http://schemas.microsoft.com/office/powerpoint/2010/main" val="328124473"/>
              </p:ext>
            </p:extLst>
          </p:nvPr>
        </p:nvGraphicFramePr>
        <p:xfrm>
          <a:off x="7831138" y="4875213"/>
          <a:ext cx="434975" cy="458787"/>
        </p:xfrm>
        <a:graphic>
          <a:graphicData uri="http://schemas.openxmlformats.org/presentationml/2006/ole">
            <mc:AlternateContent xmlns:mc="http://schemas.openxmlformats.org/markup-compatibility/2006">
              <mc:Choice xmlns:v="urn:schemas-microsoft-com:vml" Requires="v">
                <p:oleObj spid="_x0000_s263438" name="Equation" r:id="rId32" imgW="215640" imgH="228600" progId="Equation.3">
                  <p:embed/>
                </p:oleObj>
              </mc:Choice>
              <mc:Fallback>
                <p:oleObj name="Equation" r:id="rId32" imgW="21564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31138" y="4875213"/>
                        <a:ext cx="4349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505" name="Line 153"/>
          <p:cNvSpPr>
            <a:spLocks noChangeShapeType="1"/>
          </p:cNvSpPr>
          <p:nvPr/>
        </p:nvSpPr>
        <p:spPr bwMode="auto">
          <a:xfrm>
            <a:off x="5867400" y="4648200"/>
            <a:ext cx="0" cy="2873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6506" name="Line 154"/>
          <p:cNvSpPr>
            <a:spLocks noChangeShapeType="1"/>
          </p:cNvSpPr>
          <p:nvPr/>
        </p:nvSpPr>
        <p:spPr bwMode="auto">
          <a:xfrm>
            <a:off x="8042275" y="4648200"/>
            <a:ext cx="0" cy="2873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6507" name="Line 155"/>
          <p:cNvSpPr>
            <a:spLocks noChangeShapeType="1"/>
          </p:cNvSpPr>
          <p:nvPr/>
        </p:nvSpPr>
        <p:spPr bwMode="auto">
          <a:xfrm>
            <a:off x="4283075" y="4389438"/>
            <a:ext cx="0" cy="2873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6508" name="Line 156"/>
          <p:cNvSpPr>
            <a:spLocks noChangeShapeType="1"/>
          </p:cNvSpPr>
          <p:nvPr/>
        </p:nvSpPr>
        <p:spPr bwMode="auto">
          <a:xfrm>
            <a:off x="1066800" y="4360863"/>
            <a:ext cx="0" cy="2873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6509" name="Line 157"/>
          <p:cNvSpPr>
            <a:spLocks noChangeShapeType="1"/>
          </p:cNvSpPr>
          <p:nvPr/>
        </p:nvSpPr>
        <p:spPr bwMode="auto">
          <a:xfrm>
            <a:off x="914400" y="1693863"/>
            <a:ext cx="0" cy="2873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6510" name="Line 158"/>
          <p:cNvSpPr>
            <a:spLocks noChangeShapeType="1"/>
          </p:cNvSpPr>
          <p:nvPr/>
        </p:nvSpPr>
        <p:spPr bwMode="auto">
          <a:xfrm>
            <a:off x="4106863" y="1703388"/>
            <a:ext cx="0" cy="2873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graphicFrame>
        <p:nvGraphicFramePr>
          <p:cNvPr id="356511" name="Object 159"/>
          <p:cNvGraphicFramePr>
            <a:graphicFrameLocks noChangeAspect="1"/>
          </p:cNvGraphicFramePr>
          <p:nvPr>
            <p:extLst>
              <p:ext uri="{D42A27DB-BD31-4B8C-83A1-F6EECF244321}">
                <p14:modId xmlns:p14="http://schemas.microsoft.com/office/powerpoint/2010/main" val="3777179379"/>
              </p:ext>
            </p:extLst>
          </p:nvPr>
        </p:nvGraphicFramePr>
        <p:xfrm>
          <a:off x="6742113" y="5561013"/>
          <a:ext cx="357187" cy="458787"/>
        </p:xfrm>
        <a:graphic>
          <a:graphicData uri="http://schemas.openxmlformats.org/presentationml/2006/ole">
            <mc:AlternateContent xmlns:mc="http://schemas.openxmlformats.org/markup-compatibility/2006">
              <mc:Choice xmlns:v="urn:schemas-microsoft-com:vml" Requires="v">
                <p:oleObj spid="_x0000_s263439" name="Equation" r:id="rId33" imgW="177480" imgH="228600" progId="Equation.3">
                  <p:embed/>
                </p:oleObj>
              </mc:Choice>
              <mc:Fallback>
                <p:oleObj name="Equation" r:id="rId33" imgW="177480" imgH="2286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42113" y="5561013"/>
                        <a:ext cx="3571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74485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381000" y="304800"/>
            <a:ext cx="8610600" cy="685800"/>
          </a:xfrm>
        </p:spPr>
        <p:txBody>
          <a:bodyPr>
            <a:normAutofit fontScale="90000"/>
          </a:bodyPr>
          <a:lstStyle/>
          <a:p>
            <a:r>
              <a:rPr lang="en-US" sz="4400" dirty="0">
                <a:solidFill>
                  <a:srgbClr val="008000"/>
                </a:solidFill>
              </a:rPr>
              <a:t>Per-unit Eq. </a:t>
            </a:r>
            <a:r>
              <a:rPr lang="en-US" sz="4400" dirty="0" err="1">
                <a:solidFill>
                  <a:srgbClr val="008000"/>
                </a:solidFill>
              </a:rPr>
              <a:t>Ckt</a:t>
            </a:r>
            <a:r>
              <a:rPr lang="en-US" sz="4400" dirty="0">
                <a:solidFill>
                  <a:srgbClr val="008000"/>
                </a:solidFill>
              </a:rPr>
              <a:t> for 1-</a:t>
            </a:r>
            <a:r>
              <a:rPr lang="en-US" sz="4400" dirty="0">
                <a:solidFill>
                  <a:srgbClr val="008000"/>
                </a:solidFill>
                <a:sym typeface="Symbol" pitchFamily="18" charset="2"/>
              </a:rPr>
              <a:t> </a:t>
            </a:r>
            <a:r>
              <a:rPr lang="en-US" sz="4400" dirty="0">
                <a:solidFill>
                  <a:srgbClr val="008000"/>
                </a:solidFill>
              </a:rPr>
              <a:t>Transformer</a:t>
            </a:r>
          </a:p>
        </p:txBody>
      </p:sp>
      <p:graphicFrame>
        <p:nvGraphicFramePr>
          <p:cNvPr id="357400" name="Object 24"/>
          <p:cNvGraphicFramePr>
            <a:graphicFrameLocks noChangeAspect="1"/>
          </p:cNvGraphicFramePr>
          <p:nvPr>
            <p:extLst>
              <p:ext uri="{D42A27DB-BD31-4B8C-83A1-F6EECF244321}">
                <p14:modId xmlns:p14="http://schemas.microsoft.com/office/powerpoint/2010/main" val="2424098552"/>
              </p:ext>
            </p:extLst>
          </p:nvPr>
        </p:nvGraphicFramePr>
        <p:xfrm>
          <a:off x="1268413" y="3124200"/>
          <a:ext cx="484187" cy="458788"/>
        </p:xfrm>
        <a:graphic>
          <a:graphicData uri="http://schemas.openxmlformats.org/presentationml/2006/ole">
            <mc:AlternateContent xmlns:mc="http://schemas.openxmlformats.org/markup-compatibility/2006">
              <mc:Choice xmlns:v="urn:schemas-microsoft-com:vml" Requires="v">
                <p:oleObj spid="_x0000_s264428" name="Equation" r:id="rId3" imgW="241200" imgH="228600" progId="Equation.3">
                  <p:embed/>
                </p:oleObj>
              </mc:Choice>
              <mc:Fallback>
                <p:oleObj name="Equation" r:id="rId3" imgW="241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413" y="3124200"/>
                        <a:ext cx="4841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01" name="Object 25"/>
          <p:cNvGraphicFramePr>
            <a:graphicFrameLocks noChangeAspect="1"/>
          </p:cNvGraphicFramePr>
          <p:nvPr>
            <p:extLst>
              <p:ext uri="{D42A27DB-BD31-4B8C-83A1-F6EECF244321}">
                <p14:modId xmlns:p14="http://schemas.microsoft.com/office/powerpoint/2010/main" val="1737175203"/>
              </p:ext>
            </p:extLst>
          </p:nvPr>
        </p:nvGraphicFramePr>
        <p:xfrm>
          <a:off x="1943100" y="3124200"/>
          <a:ext cx="534988" cy="458788"/>
        </p:xfrm>
        <a:graphic>
          <a:graphicData uri="http://schemas.openxmlformats.org/presentationml/2006/ole">
            <mc:AlternateContent xmlns:mc="http://schemas.openxmlformats.org/markup-compatibility/2006">
              <mc:Choice xmlns:v="urn:schemas-microsoft-com:vml" Requires="v">
                <p:oleObj spid="_x0000_s264429" name="Equation" r:id="rId5" imgW="266400" imgH="228600" progId="Equation.3">
                  <p:embed/>
                </p:oleObj>
              </mc:Choice>
              <mc:Fallback>
                <p:oleObj name="Equation" r:id="rId5"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3124200"/>
                        <a:ext cx="5349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03" name="Object 27"/>
          <p:cNvGraphicFramePr>
            <a:graphicFrameLocks noChangeAspect="1"/>
          </p:cNvGraphicFramePr>
          <p:nvPr>
            <p:extLst>
              <p:ext uri="{D42A27DB-BD31-4B8C-83A1-F6EECF244321}">
                <p14:modId xmlns:p14="http://schemas.microsoft.com/office/powerpoint/2010/main" val="1657333200"/>
              </p:ext>
            </p:extLst>
          </p:nvPr>
        </p:nvGraphicFramePr>
        <p:xfrm>
          <a:off x="1090613" y="2513013"/>
          <a:ext cx="407987" cy="433387"/>
        </p:xfrm>
        <a:graphic>
          <a:graphicData uri="http://schemas.openxmlformats.org/presentationml/2006/ole">
            <mc:AlternateContent xmlns:mc="http://schemas.openxmlformats.org/markup-compatibility/2006">
              <mc:Choice xmlns:v="urn:schemas-microsoft-com:vml" Requires="v">
                <p:oleObj spid="_x0000_s264430" name="Equation" r:id="rId7" imgW="203040" imgH="215640" progId="Equation.3">
                  <p:embed/>
                </p:oleObj>
              </mc:Choice>
              <mc:Fallback>
                <p:oleObj name="Equation" r:id="rId7" imgW="2030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613" y="2513013"/>
                        <a:ext cx="4079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04" name="Object 28"/>
          <p:cNvGraphicFramePr>
            <a:graphicFrameLocks noChangeAspect="1"/>
          </p:cNvGraphicFramePr>
          <p:nvPr>
            <p:extLst>
              <p:ext uri="{D42A27DB-BD31-4B8C-83A1-F6EECF244321}">
                <p14:modId xmlns:p14="http://schemas.microsoft.com/office/powerpoint/2010/main" val="72604461"/>
              </p:ext>
            </p:extLst>
          </p:nvPr>
        </p:nvGraphicFramePr>
        <p:xfrm>
          <a:off x="2024063" y="2576513"/>
          <a:ext cx="433387" cy="433387"/>
        </p:xfrm>
        <a:graphic>
          <a:graphicData uri="http://schemas.openxmlformats.org/presentationml/2006/ole">
            <mc:AlternateContent xmlns:mc="http://schemas.openxmlformats.org/markup-compatibility/2006">
              <mc:Choice xmlns:v="urn:schemas-microsoft-com:vml" Requires="v">
                <p:oleObj spid="_x0000_s264431" name="Equation" r:id="rId9" imgW="215640" imgH="215640" progId="Equation.3">
                  <p:embed/>
                </p:oleObj>
              </mc:Choice>
              <mc:Fallback>
                <p:oleObj name="Equation" r:id="rId9" imgW="2156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4063" y="2576513"/>
                        <a:ext cx="4333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7405" name="Text Box 29"/>
          <p:cNvSpPr txBox="1">
            <a:spLocks noChangeArrowheads="1"/>
          </p:cNvSpPr>
          <p:nvPr/>
        </p:nvSpPr>
        <p:spPr bwMode="auto">
          <a:xfrm>
            <a:off x="914400" y="3641725"/>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000" dirty="0" err="1" smtClean="0">
                <a:solidFill>
                  <a:srgbClr val="008000"/>
                </a:solidFill>
                <a:effectLst/>
                <a:latin typeface="Arial" pitchFamily="34" charset="0"/>
              </a:rPr>
              <a:t>Eq</a:t>
            </a:r>
            <a:r>
              <a:rPr lang="en-US" sz="2000" dirty="0" smtClean="0">
                <a:solidFill>
                  <a:srgbClr val="008000"/>
                </a:solidFill>
                <a:effectLst/>
                <a:latin typeface="Arial" pitchFamily="34" charset="0"/>
              </a:rPr>
              <a:t> </a:t>
            </a:r>
            <a:r>
              <a:rPr lang="en-US" sz="2000" dirty="0" err="1">
                <a:solidFill>
                  <a:srgbClr val="008000"/>
                </a:solidFill>
                <a:effectLst/>
                <a:latin typeface="Arial" pitchFamily="34" charset="0"/>
              </a:rPr>
              <a:t>Ckt</a:t>
            </a:r>
            <a:r>
              <a:rPr lang="en-US" sz="2000" dirty="0">
                <a:solidFill>
                  <a:srgbClr val="008000"/>
                </a:solidFill>
                <a:effectLst/>
                <a:latin typeface="Arial" pitchFamily="34" charset="0"/>
              </a:rPr>
              <a:t> referred to HV side</a:t>
            </a:r>
          </a:p>
        </p:txBody>
      </p:sp>
      <p:graphicFrame>
        <p:nvGraphicFramePr>
          <p:cNvPr id="357406" name="Object 30"/>
          <p:cNvGraphicFramePr>
            <a:graphicFrameLocks noChangeAspect="1"/>
          </p:cNvGraphicFramePr>
          <p:nvPr>
            <p:extLst>
              <p:ext uri="{D42A27DB-BD31-4B8C-83A1-F6EECF244321}">
                <p14:modId xmlns:p14="http://schemas.microsoft.com/office/powerpoint/2010/main" val="1873408820"/>
              </p:ext>
            </p:extLst>
          </p:nvPr>
        </p:nvGraphicFramePr>
        <p:xfrm>
          <a:off x="5638800" y="1800225"/>
          <a:ext cx="2192338" cy="866775"/>
        </p:xfrm>
        <a:graphic>
          <a:graphicData uri="http://schemas.openxmlformats.org/presentationml/2006/ole">
            <mc:AlternateContent xmlns:mc="http://schemas.openxmlformats.org/markup-compatibility/2006">
              <mc:Choice xmlns:v="urn:schemas-microsoft-com:vml" Requires="v">
                <p:oleObj spid="_x0000_s264432" name="Equation" r:id="rId11" imgW="1091880" imgH="431640" progId="Equation.3">
                  <p:embed/>
                </p:oleObj>
              </mc:Choice>
              <mc:Fallback>
                <p:oleObj name="Equation" r:id="rId11" imgW="109188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1800225"/>
                        <a:ext cx="2192338"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07" name="Object 31"/>
          <p:cNvGraphicFramePr>
            <a:graphicFrameLocks noChangeAspect="1"/>
          </p:cNvGraphicFramePr>
          <p:nvPr>
            <p:extLst>
              <p:ext uri="{D42A27DB-BD31-4B8C-83A1-F6EECF244321}">
                <p14:modId xmlns:p14="http://schemas.microsoft.com/office/powerpoint/2010/main" val="2318584331"/>
              </p:ext>
            </p:extLst>
          </p:nvPr>
        </p:nvGraphicFramePr>
        <p:xfrm>
          <a:off x="1600200" y="1346200"/>
          <a:ext cx="279400" cy="357188"/>
        </p:xfrm>
        <a:graphic>
          <a:graphicData uri="http://schemas.openxmlformats.org/presentationml/2006/ole">
            <mc:AlternateContent xmlns:mc="http://schemas.openxmlformats.org/markup-compatibility/2006">
              <mc:Choice xmlns:v="urn:schemas-microsoft-com:vml" Requires="v">
                <p:oleObj spid="_x0000_s264433" name="Equation" r:id="rId13" imgW="139680" imgH="177480" progId="Equation.3">
                  <p:embed/>
                </p:oleObj>
              </mc:Choice>
              <mc:Fallback>
                <p:oleObj name="Equation" r:id="rId13" imgW="1396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1346200"/>
                        <a:ext cx="2794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08" name="Object 32"/>
          <p:cNvGraphicFramePr>
            <a:graphicFrameLocks noChangeAspect="1"/>
          </p:cNvGraphicFramePr>
          <p:nvPr>
            <p:extLst>
              <p:ext uri="{D42A27DB-BD31-4B8C-83A1-F6EECF244321}">
                <p14:modId xmlns:p14="http://schemas.microsoft.com/office/powerpoint/2010/main" val="272198097"/>
              </p:ext>
            </p:extLst>
          </p:nvPr>
        </p:nvGraphicFramePr>
        <p:xfrm>
          <a:off x="3455988" y="2282825"/>
          <a:ext cx="487362" cy="458788"/>
        </p:xfrm>
        <a:graphic>
          <a:graphicData uri="http://schemas.openxmlformats.org/presentationml/2006/ole">
            <mc:AlternateContent xmlns:mc="http://schemas.openxmlformats.org/markup-compatibility/2006">
              <mc:Choice xmlns:v="urn:schemas-microsoft-com:vml" Requires="v">
                <p:oleObj spid="_x0000_s264434" name="Equation" r:id="rId15" imgW="241200" imgH="228600" progId="Equation.3">
                  <p:embed/>
                </p:oleObj>
              </mc:Choice>
              <mc:Fallback>
                <p:oleObj name="Equation" r:id="rId15" imgW="2412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5988" y="2282825"/>
                        <a:ext cx="48736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10" name="Object 34"/>
          <p:cNvGraphicFramePr>
            <a:graphicFrameLocks noChangeAspect="1"/>
          </p:cNvGraphicFramePr>
          <p:nvPr>
            <p:extLst>
              <p:ext uri="{D42A27DB-BD31-4B8C-83A1-F6EECF244321}">
                <p14:modId xmlns:p14="http://schemas.microsoft.com/office/powerpoint/2010/main" val="47427368"/>
              </p:ext>
            </p:extLst>
          </p:nvPr>
        </p:nvGraphicFramePr>
        <p:xfrm>
          <a:off x="3625850" y="3124200"/>
          <a:ext cx="434975" cy="458788"/>
        </p:xfrm>
        <a:graphic>
          <a:graphicData uri="http://schemas.openxmlformats.org/presentationml/2006/ole">
            <mc:AlternateContent xmlns:mc="http://schemas.openxmlformats.org/markup-compatibility/2006">
              <mc:Choice xmlns:v="urn:schemas-microsoft-com:vml" Requires="v">
                <p:oleObj spid="_x0000_s264435" name="Equation" r:id="rId17" imgW="215640" imgH="228600" progId="Equation.3">
                  <p:embed/>
                </p:oleObj>
              </mc:Choice>
              <mc:Fallback>
                <p:oleObj name="Equation" r:id="rId17" imgW="21564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25850" y="3124200"/>
                        <a:ext cx="4349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7411" name="Text Box 35"/>
          <p:cNvSpPr txBox="1">
            <a:spLocks noChangeArrowheads="1"/>
          </p:cNvSpPr>
          <p:nvPr/>
        </p:nvSpPr>
        <p:spPr bwMode="auto">
          <a:xfrm>
            <a:off x="1043485" y="6080124"/>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000" dirty="0" smtClean="0">
                <a:solidFill>
                  <a:srgbClr val="008000"/>
                </a:solidFill>
                <a:effectLst/>
                <a:latin typeface="Arial" pitchFamily="34" charset="0"/>
              </a:rPr>
              <a:t>Per-unit </a:t>
            </a:r>
            <a:r>
              <a:rPr lang="en-US" sz="2000" dirty="0" err="1">
                <a:solidFill>
                  <a:srgbClr val="008000"/>
                </a:solidFill>
                <a:effectLst/>
                <a:latin typeface="Arial" pitchFamily="34" charset="0"/>
              </a:rPr>
              <a:t>Eq</a:t>
            </a:r>
            <a:r>
              <a:rPr lang="en-US" sz="2000" dirty="0">
                <a:solidFill>
                  <a:srgbClr val="008000"/>
                </a:solidFill>
                <a:effectLst/>
                <a:latin typeface="Arial" pitchFamily="34" charset="0"/>
              </a:rPr>
              <a:t> </a:t>
            </a:r>
            <a:r>
              <a:rPr lang="en-US" sz="2000" dirty="0" err="1">
                <a:solidFill>
                  <a:srgbClr val="008000"/>
                </a:solidFill>
                <a:effectLst/>
                <a:latin typeface="Arial" pitchFamily="34" charset="0"/>
              </a:rPr>
              <a:t>Ckt</a:t>
            </a:r>
            <a:r>
              <a:rPr lang="en-US" sz="2000" dirty="0">
                <a:solidFill>
                  <a:srgbClr val="008000"/>
                </a:solidFill>
                <a:effectLst/>
                <a:latin typeface="Arial" pitchFamily="34" charset="0"/>
              </a:rPr>
              <a:t> referred to HV side	</a:t>
            </a:r>
            <a:r>
              <a:rPr lang="en-US" sz="2000" dirty="0" smtClean="0">
                <a:solidFill>
                  <a:srgbClr val="008000"/>
                </a:solidFill>
                <a:effectLst/>
                <a:latin typeface="Arial" pitchFamily="34" charset="0"/>
              </a:rPr>
              <a:t>.</a:t>
            </a:r>
            <a:endParaRPr lang="en-US" sz="2000" dirty="0">
              <a:solidFill>
                <a:srgbClr val="008000"/>
              </a:solidFill>
              <a:effectLst/>
              <a:latin typeface="Arial" pitchFamily="34" charset="0"/>
            </a:endParaRPr>
          </a:p>
        </p:txBody>
      </p:sp>
      <p:graphicFrame>
        <p:nvGraphicFramePr>
          <p:cNvPr id="357412" name="Object 36"/>
          <p:cNvGraphicFramePr>
            <a:graphicFrameLocks noChangeAspect="1"/>
          </p:cNvGraphicFramePr>
          <p:nvPr>
            <p:extLst>
              <p:ext uri="{D42A27DB-BD31-4B8C-83A1-F6EECF244321}">
                <p14:modId xmlns:p14="http://schemas.microsoft.com/office/powerpoint/2010/main" val="3984945852"/>
              </p:ext>
            </p:extLst>
          </p:nvPr>
        </p:nvGraphicFramePr>
        <p:xfrm>
          <a:off x="2765425" y="3986213"/>
          <a:ext cx="663575" cy="484187"/>
        </p:xfrm>
        <a:graphic>
          <a:graphicData uri="http://schemas.openxmlformats.org/presentationml/2006/ole">
            <mc:AlternateContent xmlns:mc="http://schemas.openxmlformats.org/markup-compatibility/2006">
              <mc:Choice xmlns:v="urn:schemas-microsoft-com:vml" Requires="v">
                <p:oleObj spid="_x0000_s264436" name="Equation" r:id="rId19" imgW="330120" imgH="241200" progId="Equation.3">
                  <p:embed/>
                </p:oleObj>
              </mc:Choice>
              <mc:Fallback>
                <p:oleObj name="Equation" r:id="rId19" imgW="33012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65425" y="3986213"/>
                        <a:ext cx="6635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37" name="Object 61"/>
          <p:cNvGraphicFramePr>
            <a:graphicFrameLocks noChangeAspect="1"/>
          </p:cNvGraphicFramePr>
          <p:nvPr>
            <p:extLst>
              <p:ext uri="{D42A27DB-BD31-4B8C-83A1-F6EECF244321}">
                <p14:modId xmlns:p14="http://schemas.microsoft.com/office/powerpoint/2010/main" val="1011747509"/>
              </p:ext>
            </p:extLst>
          </p:nvPr>
        </p:nvGraphicFramePr>
        <p:xfrm>
          <a:off x="1714500" y="5727700"/>
          <a:ext cx="457200" cy="357188"/>
        </p:xfrm>
        <a:graphic>
          <a:graphicData uri="http://schemas.openxmlformats.org/presentationml/2006/ole">
            <mc:AlternateContent xmlns:mc="http://schemas.openxmlformats.org/markup-compatibility/2006">
              <mc:Choice xmlns:v="urn:schemas-microsoft-com:vml" Requires="v">
                <p:oleObj spid="_x0000_s264437" name="Equation" r:id="rId21" imgW="228600" imgH="177480" progId="Equation.3">
                  <p:embed/>
                </p:oleObj>
              </mc:Choice>
              <mc:Fallback>
                <p:oleObj name="Equation" r:id="rId21" imgW="22860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14500" y="5727700"/>
                        <a:ext cx="457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38" name="Object 62"/>
          <p:cNvGraphicFramePr>
            <a:graphicFrameLocks noChangeAspect="1"/>
          </p:cNvGraphicFramePr>
          <p:nvPr>
            <p:extLst>
              <p:ext uri="{D42A27DB-BD31-4B8C-83A1-F6EECF244321}">
                <p14:modId xmlns:p14="http://schemas.microsoft.com/office/powerpoint/2010/main" val="2201312963"/>
              </p:ext>
            </p:extLst>
          </p:nvPr>
        </p:nvGraphicFramePr>
        <p:xfrm>
          <a:off x="990600" y="4648200"/>
          <a:ext cx="409575" cy="458788"/>
        </p:xfrm>
        <a:graphic>
          <a:graphicData uri="http://schemas.openxmlformats.org/presentationml/2006/ole">
            <mc:AlternateContent xmlns:mc="http://schemas.openxmlformats.org/markup-compatibility/2006">
              <mc:Choice xmlns:v="urn:schemas-microsoft-com:vml" Requires="v">
                <p:oleObj spid="_x0000_s264438" name="Equation" r:id="rId23" imgW="203040" imgH="228600" progId="Equation.3">
                  <p:embed/>
                </p:oleObj>
              </mc:Choice>
              <mc:Fallback>
                <p:oleObj name="Equation" r:id="rId23" imgW="20304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648200"/>
                        <a:ext cx="409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39" name="Object 63"/>
          <p:cNvGraphicFramePr>
            <a:graphicFrameLocks noChangeAspect="1"/>
          </p:cNvGraphicFramePr>
          <p:nvPr>
            <p:extLst>
              <p:ext uri="{D42A27DB-BD31-4B8C-83A1-F6EECF244321}">
                <p14:modId xmlns:p14="http://schemas.microsoft.com/office/powerpoint/2010/main" val="3228223887"/>
              </p:ext>
            </p:extLst>
          </p:nvPr>
        </p:nvGraphicFramePr>
        <p:xfrm>
          <a:off x="4060825" y="4648200"/>
          <a:ext cx="434975" cy="458788"/>
        </p:xfrm>
        <a:graphic>
          <a:graphicData uri="http://schemas.openxmlformats.org/presentationml/2006/ole">
            <mc:AlternateContent xmlns:mc="http://schemas.openxmlformats.org/markup-compatibility/2006">
              <mc:Choice xmlns:v="urn:schemas-microsoft-com:vml" Requires="v">
                <p:oleObj spid="_x0000_s264439" name="Equation" r:id="rId25" imgW="215640" imgH="228600" progId="Equation.3">
                  <p:embed/>
                </p:oleObj>
              </mc:Choice>
              <mc:Fallback>
                <p:oleObj name="Equation" r:id="rId25" imgW="21564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60825" y="4648200"/>
                        <a:ext cx="4349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57440" name="Group 64"/>
          <p:cNvGrpSpPr>
            <a:grpSpLocks/>
          </p:cNvGrpSpPr>
          <p:nvPr/>
        </p:nvGrpSpPr>
        <p:grpSpPr bwMode="auto">
          <a:xfrm>
            <a:off x="5867400" y="4706938"/>
            <a:ext cx="2171700" cy="800100"/>
            <a:chOff x="2340" y="2160"/>
            <a:chExt cx="3420" cy="1260"/>
          </a:xfrm>
        </p:grpSpPr>
        <p:grpSp>
          <p:nvGrpSpPr>
            <p:cNvPr id="357441" name="Group 65"/>
            <p:cNvGrpSpPr>
              <a:grpSpLocks/>
            </p:cNvGrpSpPr>
            <p:nvPr/>
          </p:nvGrpSpPr>
          <p:grpSpPr bwMode="auto">
            <a:xfrm>
              <a:off x="2880" y="2160"/>
              <a:ext cx="720" cy="360"/>
              <a:chOff x="2880" y="2160"/>
              <a:chExt cx="1440" cy="360"/>
            </a:xfrm>
          </p:grpSpPr>
          <p:sp>
            <p:nvSpPr>
              <p:cNvPr id="357442" name="Line 66"/>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43" name="Line 67"/>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44" name="Line 68"/>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45" name="Line 69"/>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46" name="Line 70"/>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sp>
          <p:nvSpPr>
            <p:cNvPr id="357447" name="Freeform 71"/>
            <p:cNvSpPr>
              <a:spLocks/>
            </p:cNvSpPr>
            <p:nvPr/>
          </p:nvSpPr>
          <p:spPr bwMode="auto">
            <a:xfrm>
              <a:off x="4320" y="216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7448" name="Line 72"/>
            <p:cNvSpPr>
              <a:spLocks noChangeShapeType="1"/>
            </p:cNvSpPr>
            <p:nvPr/>
          </p:nvSpPr>
          <p:spPr bwMode="auto">
            <a:xfrm>
              <a:off x="2340" y="23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49" name="Line 73"/>
            <p:cNvSpPr>
              <a:spLocks noChangeShapeType="1"/>
            </p:cNvSpPr>
            <p:nvPr/>
          </p:nvSpPr>
          <p:spPr bwMode="auto">
            <a:xfrm>
              <a:off x="360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50" name="Line 74"/>
            <p:cNvSpPr>
              <a:spLocks noChangeShapeType="1"/>
            </p:cNvSpPr>
            <p:nvPr/>
          </p:nvSpPr>
          <p:spPr bwMode="auto">
            <a:xfrm>
              <a:off x="504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51" name="Line 75"/>
            <p:cNvSpPr>
              <a:spLocks noChangeShapeType="1"/>
            </p:cNvSpPr>
            <p:nvPr/>
          </p:nvSpPr>
          <p:spPr bwMode="auto">
            <a:xfrm flipH="1">
              <a:off x="2340" y="342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52" name="Line 76"/>
            <p:cNvSpPr>
              <a:spLocks noChangeShapeType="1"/>
            </p:cNvSpPr>
            <p:nvPr/>
          </p:nvSpPr>
          <p:spPr bwMode="auto">
            <a:xfrm>
              <a:off x="2340" y="234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graphicFrame>
        <p:nvGraphicFramePr>
          <p:cNvPr id="357453" name="Object 77"/>
          <p:cNvGraphicFramePr>
            <a:graphicFrameLocks noChangeAspect="1"/>
          </p:cNvGraphicFramePr>
          <p:nvPr>
            <p:extLst>
              <p:ext uri="{D42A27DB-BD31-4B8C-83A1-F6EECF244321}">
                <p14:modId xmlns:p14="http://schemas.microsoft.com/office/powerpoint/2010/main" val="923890273"/>
              </p:ext>
            </p:extLst>
          </p:nvPr>
        </p:nvGraphicFramePr>
        <p:xfrm>
          <a:off x="6496050" y="4164013"/>
          <a:ext cx="663575" cy="484187"/>
        </p:xfrm>
        <a:graphic>
          <a:graphicData uri="http://schemas.openxmlformats.org/presentationml/2006/ole">
            <mc:AlternateContent xmlns:mc="http://schemas.openxmlformats.org/markup-compatibility/2006">
              <mc:Choice xmlns:v="urn:schemas-microsoft-com:vml" Requires="v">
                <p:oleObj spid="_x0000_s264440" name="Equation" r:id="rId26" imgW="330120" imgH="241200" progId="Equation.3">
                  <p:embed/>
                </p:oleObj>
              </mc:Choice>
              <mc:Fallback>
                <p:oleObj name="Equation" r:id="rId26" imgW="33012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96050" y="4164013"/>
                        <a:ext cx="6635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54" name="Object 78"/>
          <p:cNvGraphicFramePr>
            <a:graphicFrameLocks noChangeAspect="1"/>
          </p:cNvGraphicFramePr>
          <p:nvPr>
            <p:extLst>
              <p:ext uri="{D42A27DB-BD31-4B8C-83A1-F6EECF244321}">
                <p14:modId xmlns:p14="http://schemas.microsoft.com/office/powerpoint/2010/main" val="3672994381"/>
              </p:ext>
            </p:extLst>
          </p:nvPr>
        </p:nvGraphicFramePr>
        <p:xfrm>
          <a:off x="5457825" y="4876800"/>
          <a:ext cx="409575" cy="458788"/>
        </p:xfrm>
        <a:graphic>
          <a:graphicData uri="http://schemas.openxmlformats.org/presentationml/2006/ole">
            <mc:AlternateContent xmlns:mc="http://schemas.openxmlformats.org/markup-compatibility/2006">
              <mc:Choice xmlns:v="urn:schemas-microsoft-com:vml" Requires="v">
                <p:oleObj spid="_x0000_s264441" name="Equation" r:id="rId27" imgW="203040" imgH="228600" progId="Equation.3">
                  <p:embed/>
                </p:oleObj>
              </mc:Choice>
              <mc:Fallback>
                <p:oleObj name="Equation" r:id="rId27" imgW="20304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57825" y="4876800"/>
                        <a:ext cx="409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55" name="Object 79"/>
          <p:cNvGraphicFramePr>
            <a:graphicFrameLocks noChangeAspect="1"/>
          </p:cNvGraphicFramePr>
          <p:nvPr>
            <p:extLst>
              <p:ext uri="{D42A27DB-BD31-4B8C-83A1-F6EECF244321}">
                <p14:modId xmlns:p14="http://schemas.microsoft.com/office/powerpoint/2010/main" val="3956915000"/>
              </p:ext>
            </p:extLst>
          </p:nvPr>
        </p:nvGraphicFramePr>
        <p:xfrm>
          <a:off x="7831138" y="4875213"/>
          <a:ext cx="434975" cy="458787"/>
        </p:xfrm>
        <a:graphic>
          <a:graphicData uri="http://schemas.openxmlformats.org/presentationml/2006/ole">
            <mc:AlternateContent xmlns:mc="http://schemas.openxmlformats.org/markup-compatibility/2006">
              <mc:Choice xmlns:v="urn:schemas-microsoft-com:vml" Requires="v">
                <p:oleObj spid="_x0000_s264442" name="Equation" r:id="rId28" imgW="215640" imgH="228600" progId="Equation.3">
                  <p:embed/>
                </p:oleObj>
              </mc:Choice>
              <mc:Fallback>
                <p:oleObj name="Equation" r:id="rId28" imgW="21564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1138" y="4875213"/>
                        <a:ext cx="4349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7456" name="Line 80"/>
          <p:cNvSpPr>
            <a:spLocks noChangeShapeType="1"/>
          </p:cNvSpPr>
          <p:nvPr/>
        </p:nvSpPr>
        <p:spPr bwMode="auto">
          <a:xfrm>
            <a:off x="5867400" y="4648200"/>
            <a:ext cx="0" cy="2873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7457" name="Line 81"/>
          <p:cNvSpPr>
            <a:spLocks noChangeShapeType="1"/>
          </p:cNvSpPr>
          <p:nvPr/>
        </p:nvSpPr>
        <p:spPr bwMode="auto">
          <a:xfrm>
            <a:off x="8042275" y="4648200"/>
            <a:ext cx="0" cy="28733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7458" name="Line 82"/>
          <p:cNvSpPr>
            <a:spLocks noChangeShapeType="1"/>
          </p:cNvSpPr>
          <p:nvPr/>
        </p:nvSpPr>
        <p:spPr bwMode="auto">
          <a:xfrm>
            <a:off x="4267200" y="4389438"/>
            <a:ext cx="0" cy="2873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7459" name="Line 83"/>
          <p:cNvSpPr>
            <a:spLocks noChangeShapeType="1"/>
          </p:cNvSpPr>
          <p:nvPr/>
        </p:nvSpPr>
        <p:spPr bwMode="auto">
          <a:xfrm>
            <a:off x="1066800" y="4360863"/>
            <a:ext cx="0" cy="2873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7460" name="Line 84"/>
          <p:cNvSpPr>
            <a:spLocks noChangeShapeType="1"/>
          </p:cNvSpPr>
          <p:nvPr/>
        </p:nvSpPr>
        <p:spPr bwMode="auto">
          <a:xfrm>
            <a:off x="914400" y="1693863"/>
            <a:ext cx="0" cy="2873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sp>
        <p:nvSpPr>
          <p:cNvPr id="357461" name="Line 85"/>
          <p:cNvSpPr>
            <a:spLocks noChangeShapeType="1"/>
          </p:cNvSpPr>
          <p:nvPr/>
        </p:nvSpPr>
        <p:spPr bwMode="auto">
          <a:xfrm>
            <a:off x="4106863" y="1703388"/>
            <a:ext cx="0" cy="287337"/>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solidFill>
                <a:srgbClr val="008000"/>
              </a:solidFill>
            </a:endParaRPr>
          </a:p>
        </p:txBody>
      </p:sp>
      <p:grpSp>
        <p:nvGrpSpPr>
          <p:cNvPr id="357462" name="Group 86"/>
          <p:cNvGrpSpPr>
            <a:grpSpLocks/>
          </p:cNvGrpSpPr>
          <p:nvPr/>
        </p:nvGrpSpPr>
        <p:grpSpPr bwMode="auto">
          <a:xfrm>
            <a:off x="914400" y="1752600"/>
            <a:ext cx="3200400" cy="1257300"/>
            <a:chOff x="4680" y="5220"/>
            <a:chExt cx="5040" cy="1980"/>
          </a:xfrm>
        </p:grpSpPr>
        <p:sp>
          <p:nvSpPr>
            <p:cNvPr id="357463" name="Freeform 87"/>
            <p:cNvSpPr>
              <a:spLocks/>
            </p:cNvSpPr>
            <p:nvPr/>
          </p:nvSpPr>
          <p:spPr bwMode="auto">
            <a:xfrm>
              <a:off x="8280" y="522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grpSp>
          <p:nvGrpSpPr>
            <p:cNvPr id="357464" name="Group 88"/>
            <p:cNvGrpSpPr>
              <a:grpSpLocks/>
            </p:cNvGrpSpPr>
            <p:nvPr/>
          </p:nvGrpSpPr>
          <p:grpSpPr bwMode="auto">
            <a:xfrm>
              <a:off x="4680" y="5220"/>
              <a:ext cx="5040" cy="1980"/>
              <a:chOff x="4680" y="5220"/>
              <a:chExt cx="5040" cy="1980"/>
            </a:xfrm>
          </p:grpSpPr>
          <p:grpSp>
            <p:nvGrpSpPr>
              <p:cNvPr id="357465" name="Group 89"/>
              <p:cNvGrpSpPr>
                <a:grpSpLocks/>
              </p:cNvGrpSpPr>
              <p:nvPr/>
            </p:nvGrpSpPr>
            <p:grpSpPr bwMode="auto">
              <a:xfrm>
                <a:off x="6840" y="5220"/>
                <a:ext cx="720" cy="360"/>
                <a:chOff x="2880" y="2160"/>
                <a:chExt cx="1440" cy="360"/>
              </a:xfrm>
            </p:grpSpPr>
            <p:sp>
              <p:nvSpPr>
                <p:cNvPr id="357466" name="Line 90"/>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67" name="Line 91"/>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68" name="Line 92"/>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69" name="Line 93"/>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70" name="Line 94"/>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sp>
            <p:nvSpPr>
              <p:cNvPr id="357471" name="Freeform 95"/>
              <p:cNvSpPr>
                <a:spLocks/>
              </p:cNvSpPr>
              <p:nvPr/>
            </p:nvSpPr>
            <p:spPr bwMode="auto">
              <a:xfrm rot="5400000">
                <a:off x="5490" y="621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7472" name="Freeform 96"/>
              <p:cNvSpPr>
                <a:spLocks/>
              </p:cNvSpPr>
              <p:nvPr/>
            </p:nvSpPr>
            <p:spPr bwMode="auto">
              <a:xfrm rot="16200000">
                <a:off x="5850" y="621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7473" name="Line 97"/>
              <p:cNvSpPr>
                <a:spLocks noChangeShapeType="1"/>
              </p:cNvSpPr>
              <p:nvPr/>
            </p:nvSpPr>
            <p:spPr bwMode="auto">
              <a:xfrm>
                <a:off x="9180" y="54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74" name="Line 98"/>
              <p:cNvSpPr>
                <a:spLocks noChangeShapeType="1"/>
              </p:cNvSpPr>
              <p:nvPr/>
            </p:nvSpPr>
            <p:spPr bwMode="auto">
              <a:xfrm>
                <a:off x="7560" y="540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75" name="Line 99"/>
              <p:cNvSpPr>
                <a:spLocks noChangeShapeType="1"/>
              </p:cNvSpPr>
              <p:nvPr/>
            </p:nvSpPr>
            <p:spPr bwMode="auto">
              <a:xfrm>
                <a:off x="4680" y="540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76" name="Line 100"/>
              <p:cNvSpPr>
                <a:spLocks noChangeShapeType="1"/>
              </p:cNvSpPr>
              <p:nvPr/>
            </p:nvSpPr>
            <p:spPr bwMode="auto">
              <a:xfrm>
                <a:off x="5760" y="54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77" name="Line 101"/>
              <p:cNvSpPr>
                <a:spLocks noChangeShapeType="1"/>
              </p:cNvSpPr>
              <p:nvPr/>
            </p:nvSpPr>
            <p:spPr bwMode="auto">
              <a:xfrm>
                <a:off x="5760" y="666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78" name="Line 102"/>
              <p:cNvSpPr>
                <a:spLocks noChangeShapeType="1"/>
              </p:cNvSpPr>
              <p:nvPr/>
            </p:nvSpPr>
            <p:spPr bwMode="auto">
              <a:xfrm>
                <a:off x="6300" y="666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79" name="Line 103"/>
              <p:cNvSpPr>
                <a:spLocks noChangeShapeType="1"/>
              </p:cNvSpPr>
              <p:nvPr/>
            </p:nvSpPr>
            <p:spPr bwMode="auto">
              <a:xfrm>
                <a:off x="6300" y="54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80" name="Line 104"/>
              <p:cNvSpPr>
                <a:spLocks noChangeShapeType="1"/>
              </p:cNvSpPr>
              <p:nvPr/>
            </p:nvSpPr>
            <p:spPr bwMode="auto">
              <a:xfrm flipH="1">
                <a:off x="4680" y="720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81" name="Line 105"/>
              <p:cNvSpPr>
                <a:spLocks noChangeShapeType="1"/>
              </p:cNvSpPr>
              <p:nvPr/>
            </p:nvSpPr>
            <p:spPr bwMode="auto">
              <a:xfrm>
                <a:off x="6300" y="54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82" name="Line 106"/>
              <p:cNvSpPr>
                <a:spLocks noChangeShapeType="1"/>
              </p:cNvSpPr>
              <p:nvPr/>
            </p:nvSpPr>
            <p:spPr bwMode="auto">
              <a:xfrm>
                <a:off x="6300" y="720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83" name="Line 107"/>
              <p:cNvSpPr>
                <a:spLocks noChangeShapeType="1"/>
              </p:cNvSpPr>
              <p:nvPr/>
            </p:nvSpPr>
            <p:spPr bwMode="auto">
              <a:xfrm>
                <a:off x="9000" y="540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grpSp>
      <p:graphicFrame>
        <p:nvGraphicFramePr>
          <p:cNvPr id="357484" name="Object 108"/>
          <p:cNvGraphicFramePr>
            <a:graphicFrameLocks noChangeAspect="1"/>
          </p:cNvGraphicFramePr>
          <p:nvPr>
            <p:extLst>
              <p:ext uri="{D42A27DB-BD31-4B8C-83A1-F6EECF244321}">
                <p14:modId xmlns:p14="http://schemas.microsoft.com/office/powerpoint/2010/main" val="2244603204"/>
              </p:ext>
            </p:extLst>
          </p:nvPr>
        </p:nvGraphicFramePr>
        <p:xfrm>
          <a:off x="644525" y="3124200"/>
          <a:ext cx="407988" cy="458788"/>
        </p:xfrm>
        <a:graphic>
          <a:graphicData uri="http://schemas.openxmlformats.org/presentationml/2006/ole">
            <mc:AlternateContent xmlns:mc="http://schemas.openxmlformats.org/markup-compatibility/2006">
              <mc:Choice xmlns:v="urn:schemas-microsoft-com:vml" Requires="v">
                <p:oleObj spid="_x0000_s264443" name="Equation" r:id="rId29" imgW="203040" imgH="228600" progId="Equation.3">
                  <p:embed/>
                </p:oleObj>
              </mc:Choice>
              <mc:Fallback>
                <p:oleObj name="Equation" r:id="rId29" imgW="203040" imgH="2286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4525" y="3124200"/>
                        <a:ext cx="4079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85" name="Object 109"/>
          <p:cNvGraphicFramePr>
            <a:graphicFrameLocks noChangeAspect="1"/>
          </p:cNvGraphicFramePr>
          <p:nvPr>
            <p:extLst>
              <p:ext uri="{D42A27DB-BD31-4B8C-83A1-F6EECF244321}">
                <p14:modId xmlns:p14="http://schemas.microsoft.com/office/powerpoint/2010/main" val="3967481556"/>
              </p:ext>
            </p:extLst>
          </p:nvPr>
        </p:nvGraphicFramePr>
        <p:xfrm>
          <a:off x="2362200" y="962025"/>
          <a:ext cx="1401763" cy="790575"/>
        </p:xfrm>
        <a:graphic>
          <a:graphicData uri="http://schemas.openxmlformats.org/presentationml/2006/ole">
            <mc:AlternateContent xmlns:mc="http://schemas.openxmlformats.org/markup-compatibility/2006">
              <mc:Choice xmlns:v="urn:schemas-microsoft-com:vml" Requires="v">
                <p:oleObj spid="_x0000_s264444" name="Equation" r:id="rId31" imgW="698400" imgH="393480" progId="Equation.3">
                  <p:embed/>
                </p:oleObj>
              </mc:Choice>
              <mc:Fallback>
                <p:oleObj name="Equation" r:id="rId31" imgW="698400" imgH="3934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62200" y="962025"/>
                        <a:ext cx="140176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86" name="Object 110"/>
          <p:cNvGraphicFramePr>
            <a:graphicFrameLocks noChangeAspect="1"/>
          </p:cNvGraphicFramePr>
          <p:nvPr>
            <p:extLst>
              <p:ext uri="{D42A27DB-BD31-4B8C-83A1-F6EECF244321}">
                <p14:modId xmlns:p14="http://schemas.microsoft.com/office/powerpoint/2010/main" val="4275318673"/>
              </p:ext>
            </p:extLst>
          </p:nvPr>
        </p:nvGraphicFramePr>
        <p:xfrm>
          <a:off x="6742113" y="5561013"/>
          <a:ext cx="357187" cy="458787"/>
        </p:xfrm>
        <a:graphic>
          <a:graphicData uri="http://schemas.openxmlformats.org/presentationml/2006/ole">
            <mc:AlternateContent xmlns:mc="http://schemas.openxmlformats.org/markup-compatibility/2006">
              <mc:Choice xmlns:v="urn:schemas-microsoft-com:vml" Requires="v">
                <p:oleObj spid="_x0000_s264445" name="Equation" r:id="rId33" imgW="177480" imgH="228600" progId="Equation.3">
                  <p:embed/>
                </p:oleObj>
              </mc:Choice>
              <mc:Fallback>
                <p:oleObj name="Equation" r:id="rId33" imgW="177480" imgH="2286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42113" y="5561013"/>
                        <a:ext cx="3571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57487" name="Group 111"/>
          <p:cNvGrpSpPr>
            <a:grpSpLocks/>
          </p:cNvGrpSpPr>
          <p:nvPr/>
        </p:nvGrpSpPr>
        <p:grpSpPr bwMode="auto">
          <a:xfrm>
            <a:off x="1066800" y="4419600"/>
            <a:ext cx="3200400" cy="1257300"/>
            <a:chOff x="4680" y="5220"/>
            <a:chExt cx="5040" cy="1980"/>
          </a:xfrm>
        </p:grpSpPr>
        <p:sp>
          <p:nvSpPr>
            <p:cNvPr id="357488" name="Freeform 112"/>
            <p:cNvSpPr>
              <a:spLocks/>
            </p:cNvSpPr>
            <p:nvPr/>
          </p:nvSpPr>
          <p:spPr bwMode="auto">
            <a:xfrm>
              <a:off x="8280" y="522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grpSp>
          <p:nvGrpSpPr>
            <p:cNvPr id="357489" name="Group 113"/>
            <p:cNvGrpSpPr>
              <a:grpSpLocks/>
            </p:cNvGrpSpPr>
            <p:nvPr/>
          </p:nvGrpSpPr>
          <p:grpSpPr bwMode="auto">
            <a:xfrm>
              <a:off x="6840" y="5220"/>
              <a:ext cx="720" cy="360"/>
              <a:chOff x="2880" y="2160"/>
              <a:chExt cx="1440" cy="360"/>
            </a:xfrm>
          </p:grpSpPr>
          <p:sp>
            <p:nvSpPr>
              <p:cNvPr id="357490" name="Line 114"/>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91" name="Line 115"/>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92" name="Line 116"/>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93" name="Line 117"/>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94" name="Line 118"/>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sp>
          <p:nvSpPr>
            <p:cNvPr id="357495" name="Freeform 119"/>
            <p:cNvSpPr>
              <a:spLocks/>
            </p:cNvSpPr>
            <p:nvPr/>
          </p:nvSpPr>
          <p:spPr bwMode="auto">
            <a:xfrm rot="5400000">
              <a:off x="5490" y="621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ap="flat"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7496" name="Freeform 120"/>
            <p:cNvSpPr>
              <a:spLocks/>
            </p:cNvSpPr>
            <p:nvPr/>
          </p:nvSpPr>
          <p:spPr bwMode="auto">
            <a:xfrm rot="16200000">
              <a:off x="5850" y="621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ap="flat"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8000"/>
                </a:solidFill>
              </a:endParaRPr>
            </a:p>
          </p:txBody>
        </p:sp>
        <p:sp>
          <p:nvSpPr>
            <p:cNvPr id="357497" name="Line 121"/>
            <p:cNvSpPr>
              <a:spLocks noChangeShapeType="1"/>
            </p:cNvSpPr>
            <p:nvPr/>
          </p:nvSpPr>
          <p:spPr bwMode="auto">
            <a:xfrm>
              <a:off x="9180" y="54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98" name="Line 122"/>
            <p:cNvSpPr>
              <a:spLocks noChangeShapeType="1"/>
            </p:cNvSpPr>
            <p:nvPr/>
          </p:nvSpPr>
          <p:spPr bwMode="auto">
            <a:xfrm>
              <a:off x="7560" y="540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499" name="Line 123"/>
            <p:cNvSpPr>
              <a:spLocks noChangeShapeType="1"/>
            </p:cNvSpPr>
            <p:nvPr/>
          </p:nvSpPr>
          <p:spPr bwMode="auto">
            <a:xfrm>
              <a:off x="4680" y="540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0" name="Line 124"/>
            <p:cNvSpPr>
              <a:spLocks noChangeShapeType="1"/>
            </p:cNvSpPr>
            <p:nvPr/>
          </p:nvSpPr>
          <p:spPr bwMode="auto">
            <a:xfrm>
              <a:off x="5760" y="5400"/>
              <a:ext cx="0" cy="54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1" name="Line 125"/>
            <p:cNvSpPr>
              <a:spLocks noChangeShapeType="1"/>
            </p:cNvSpPr>
            <p:nvPr/>
          </p:nvSpPr>
          <p:spPr bwMode="auto">
            <a:xfrm>
              <a:off x="5760" y="6660"/>
              <a:ext cx="0" cy="54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2" name="Line 126"/>
            <p:cNvSpPr>
              <a:spLocks noChangeShapeType="1"/>
            </p:cNvSpPr>
            <p:nvPr/>
          </p:nvSpPr>
          <p:spPr bwMode="auto">
            <a:xfrm>
              <a:off x="6300" y="6660"/>
              <a:ext cx="0" cy="54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3" name="Line 127"/>
            <p:cNvSpPr>
              <a:spLocks noChangeShapeType="1"/>
            </p:cNvSpPr>
            <p:nvPr/>
          </p:nvSpPr>
          <p:spPr bwMode="auto">
            <a:xfrm>
              <a:off x="6300" y="5400"/>
              <a:ext cx="0" cy="54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4" name="Line 128"/>
            <p:cNvSpPr>
              <a:spLocks noChangeShapeType="1"/>
            </p:cNvSpPr>
            <p:nvPr/>
          </p:nvSpPr>
          <p:spPr bwMode="auto">
            <a:xfrm flipH="1">
              <a:off x="4680" y="720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5" name="Line 129"/>
            <p:cNvSpPr>
              <a:spLocks noChangeShapeType="1"/>
            </p:cNvSpPr>
            <p:nvPr/>
          </p:nvSpPr>
          <p:spPr bwMode="auto">
            <a:xfrm>
              <a:off x="6300" y="54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6" name="Line 130"/>
            <p:cNvSpPr>
              <a:spLocks noChangeShapeType="1"/>
            </p:cNvSpPr>
            <p:nvPr/>
          </p:nvSpPr>
          <p:spPr bwMode="auto">
            <a:xfrm>
              <a:off x="6300" y="720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7" name="Line 131"/>
            <p:cNvSpPr>
              <a:spLocks noChangeShapeType="1"/>
            </p:cNvSpPr>
            <p:nvPr/>
          </p:nvSpPr>
          <p:spPr bwMode="auto">
            <a:xfrm>
              <a:off x="9000" y="540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8" name="Line 132"/>
            <p:cNvSpPr>
              <a:spLocks noChangeShapeType="1"/>
            </p:cNvSpPr>
            <p:nvPr/>
          </p:nvSpPr>
          <p:spPr bwMode="auto">
            <a:xfrm>
              <a:off x="5760" y="54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sp>
          <p:nvSpPr>
            <p:cNvPr id="357509" name="Line 133"/>
            <p:cNvSpPr>
              <a:spLocks noChangeShapeType="1"/>
            </p:cNvSpPr>
            <p:nvPr/>
          </p:nvSpPr>
          <p:spPr bwMode="auto">
            <a:xfrm>
              <a:off x="5760" y="72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8000"/>
                </a:solidFill>
              </a:endParaRPr>
            </a:p>
          </p:txBody>
        </p:sp>
      </p:grpSp>
    </p:spTree>
    <p:extLst>
      <p:ext uri="{BB962C8B-B14F-4D97-AF65-F5344CB8AC3E}">
        <p14:creationId xmlns:p14="http://schemas.microsoft.com/office/powerpoint/2010/main" val="1755521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18058"/>
          </a:xfrm>
        </p:spPr>
        <p:txBody>
          <a:bodyPr>
            <a:normAutofit fontScale="90000"/>
          </a:bodyPr>
          <a:lstStyle/>
          <a:p>
            <a:r>
              <a:rPr lang="en-US" dirty="0" smtClean="0">
                <a:solidFill>
                  <a:srgbClr val="00B050"/>
                </a:solidFill>
              </a:rPr>
              <a:t>Example for </a:t>
            </a:r>
            <a:r>
              <a:rPr lang="en-US" sz="4000" dirty="0">
                <a:solidFill>
                  <a:srgbClr val="00B050"/>
                </a:solidFill>
              </a:rPr>
              <a:t>1-</a:t>
            </a:r>
            <a:r>
              <a:rPr lang="en-US" sz="4000" dirty="0">
                <a:solidFill>
                  <a:srgbClr val="00B050"/>
                </a:solidFill>
                <a:sym typeface="Symbol" pitchFamily="18" charset="2"/>
              </a:rPr>
              <a:t> </a:t>
            </a:r>
            <a:r>
              <a:rPr lang="en-US" sz="4000" dirty="0">
                <a:solidFill>
                  <a:srgbClr val="00B050"/>
                </a:solidFill>
              </a:rPr>
              <a:t>Transformer</a:t>
            </a:r>
            <a:endParaRPr lang="ar-IQ" dirty="0">
              <a:solidFill>
                <a:srgbClr val="00B050"/>
              </a:solidFill>
            </a:endParaRPr>
          </a:p>
        </p:txBody>
      </p:sp>
      <p:pic>
        <p:nvPicPr>
          <p:cNvPr id="278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96" y="908720"/>
            <a:ext cx="8083952" cy="135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8892480" cy="453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480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Example for 1-</a:t>
            </a:r>
            <a:r>
              <a:rPr lang="en-US" dirty="0">
                <a:solidFill>
                  <a:srgbClr val="00B050"/>
                </a:solidFill>
                <a:sym typeface="Symbol" pitchFamily="18" charset="2"/>
              </a:rPr>
              <a:t> </a:t>
            </a:r>
            <a:r>
              <a:rPr lang="en-US" dirty="0">
                <a:solidFill>
                  <a:srgbClr val="00B050"/>
                </a:solidFill>
              </a:rPr>
              <a:t>Transformer</a:t>
            </a:r>
            <a:endParaRPr lang="ar-IQ" dirty="0"/>
          </a:p>
        </p:txBody>
      </p:sp>
      <p:pic>
        <p:nvPicPr>
          <p:cNvPr id="279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837191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509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ChangeArrowheads="1"/>
          </p:cNvSpPr>
          <p:nvPr>
            <p:ph type="title" idx="4294967295"/>
          </p:nvPr>
        </p:nvSpPr>
        <p:spPr>
          <a:xfrm>
            <a:off x="381000" y="304800"/>
            <a:ext cx="8610600" cy="685800"/>
          </a:xfrm>
        </p:spPr>
        <p:txBody>
          <a:bodyPr>
            <a:normAutofit fontScale="90000"/>
          </a:bodyPr>
          <a:lstStyle/>
          <a:p>
            <a:r>
              <a:rPr lang="en-US">
                <a:solidFill>
                  <a:srgbClr val="0000FF"/>
                </a:solidFill>
              </a:rPr>
              <a:t>Voltage Regulation Example</a:t>
            </a:r>
          </a:p>
        </p:txBody>
      </p:sp>
      <p:sp>
        <p:nvSpPr>
          <p:cNvPr id="359428" name="Text Box 1028"/>
          <p:cNvSpPr txBox="1">
            <a:spLocks noChangeArrowheads="1"/>
          </p:cNvSpPr>
          <p:nvPr/>
        </p:nvSpPr>
        <p:spPr bwMode="auto">
          <a:xfrm>
            <a:off x="609600" y="1054100"/>
            <a:ext cx="81216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dirty="0">
                <a:solidFill>
                  <a:srgbClr val="0000FF"/>
                </a:solidFill>
                <a:effectLst/>
                <a:latin typeface="Arial" pitchFamily="34" charset="0"/>
              </a:rPr>
              <a:t>A single-phase transformer rated 200-kVA, 200/400-V, and 10% short circuit reactance. Compute the VR when the transformer is fully loaded at unity PF and rated voltage 400-V.</a:t>
            </a:r>
          </a:p>
          <a:p>
            <a:endParaRPr lang="en-US" dirty="0">
              <a:solidFill>
                <a:srgbClr val="0000FF"/>
              </a:solidFill>
              <a:effectLst/>
              <a:latin typeface="Arial" pitchFamily="34" charset="0"/>
            </a:endParaRPr>
          </a:p>
          <a:p>
            <a:r>
              <a:rPr lang="en-US" dirty="0">
                <a:solidFill>
                  <a:srgbClr val="0000FF"/>
                </a:solidFill>
                <a:effectLst/>
                <a:latin typeface="Arial" pitchFamily="34" charset="0"/>
              </a:rPr>
              <a:t>Solution:</a:t>
            </a:r>
          </a:p>
        </p:txBody>
      </p:sp>
      <p:grpSp>
        <p:nvGrpSpPr>
          <p:cNvPr id="359432" name="Group 1032"/>
          <p:cNvGrpSpPr>
            <a:grpSpLocks/>
          </p:cNvGrpSpPr>
          <p:nvPr/>
        </p:nvGrpSpPr>
        <p:grpSpPr bwMode="auto">
          <a:xfrm>
            <a:off x="4437063" y="3817938"/>
            <a:ext cx="3352800" cy="1752600"/>
            <a:chOff x="1800" y="2160"/>
            <a:chExt cx="3060" cy="1620"/>
          </a:xfrm>
        </p:grpSpPr>
        <p:sp>
          <p:nvSpPr>
            <p:cNvPr id="359433" name="Freeform 1033"/>
            <p:cNvSpPr>
              <a:spLocks/>
            </p:cNvSpPr>
            <p:nvPr/>
          </p:nvSpPr>
          <p:spPr bwMode="auto">
            <a:xfrm>
              <a:off x="3060" y="216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solidFill>
                  <a:srgbClr val="0000FF"/>
                </a:solidFill>
              </a:endParaRPr>
            </a:p>
          </p:txBody>
        </p:sp>
        <p:sp>
          <p:nvSpPr>
            <p:cNvPr id="359434" name="Line 1034"/>
            <p:cNvSpPr>
              <a:spLocks noChangeShapeType="1"/>
            </p:cNvSpPr>
            <p:nvPr/>
          </p:nvSpPr>
          <p:spPr bwMode="auto">
            <a:xfrm>
              <a:off x="234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sp>
          <p:nvSpPr>
            <p:cNvPr id="359435" name="Line 1035"/>
            <p:cNvSpPr>
              <a:spLocks noChangeShapeType="1"/>
            </p:cNvSpPr>
            <p:nvPr/>
          </p:nvSpPr>
          <p:spPr bwMode="auto">
            <a:xfrm>
              <a:off x="3780" y="2340"/>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sp>
          <p:nvSpPr>
            <p:cNvPr id="359436" name="Line 1036"/>
            <p:cNvSpPr>
              <a:spLocks noChangeShapeType="1"/>
            </p:cNvSpPr>
            <p:nvPr/>
          </p:nvSpPr>
          <p:spPr bwMode="auto">
            <a:xfrm flipH="1">
              <a:off x="2160" y="378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sp>
          <p:nvSpPr>
            <p:cNvPr id="359437" name="Oval 1037"/>
            <p:cNvSpPr>
              <a:spLocks noChangeArrowheads="1"/>
            </p:cNvSpPr>
            <p:nvPr/>
          </p:nvSpPr>
          <p:spPr bwMode="auto">
            <a:xfrm>
              <a:off x="1800" y="2700"/>
              <a:ext cx="720" cy="720"/>
            </a:xfrm>
            <a:prstGeom prst="ellipse">
              <a:avLst/>
            </a:prstGeom>
            <a:solidFill>
              <a:srgbClr val="FFFFFF"/>
            </a:solidFill>
            <a:ln w="19050">
              <a:solidFill>
                <a:srgbClr val="000000"/>
              </a:solidFill>
              <a:round/>
              <a:headEnd/>
              <a:tailEnd/>
            </a:ln>
          </p:spPr>
          <p:txBody>
            <a:bodyPr/>
            <a:lstStyle/>
            <a:p>
              <a:endParaRPr lang="ar-IQ">
                <a:solidFill>
                  <a:srgbClr val="0000FF"/>
                </a:solidFill>
              </a:endParaRPr>
            </a:p>
          </p:txBody>
        </p:sp>
        <p:sp>
          <p:nvSpPr>
            <p:cNvPr id="359438" name="Line 1038"/>
            <p:cNvSpPr>
              <a:spLocks noChangeShapeType="1"/>
            </p:cNvSpPr>
            <p:nvPr/>
          </p:nvSpPr>
          <p:spPr bwMode="auto">
            <a:xfrm>
              <a:off x="2160" y="342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sp>
          <p:nvSpPr>
            <p:cNvPr id="359439" name="Line 1039"/>
            <p:cNvSpPr>
              <a:spLocks noChangeShapeType="1"/>
            </p:cNvSpPr>
            <p:nvPr/>
          </p:nvSpPr>
          <p:spPr bwMode="auto">
            <a:xfrm>
              <a:off x="2160" y="234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sp>
          <p:nvSpPr>
            <p:cNvPr id="359440" name="Rectangle 1040"/>
            <p:cNvSpPr>
              <a:spLocks noChangeArrowheads="1"/>
            </p:cNvSpPr>
            <p:nvPr/>
          </p:nvSpPr>
          <p:spPr bwMode="auto">
            <a:xfrm>
              <a:off x="4500" y="2700"/>
              <a:ext cx="360" cy="540"/>
            </a:xfrm>
            <a:prstGeom prst="rect">
              <a:avLst/>
            </a:prstGeom>
            <a:solidFill>
              <a:srgbClr val="FFFFFF"/>
            </a:solidFill>
            <a:ln w="19050">
              <a:solidFill>
                <a:srgbClr val="000000"/>
              </a:solidFill>
              <a:miter lim="800000"/>
              <a:headEnd/>
              <a:tailEnd/>
            </a:ln>
          </p:spPr>
          <p:txBody>
            <a:bodyPr/>
            <a:lstStyle/>
            <a:p>
              <a:endParaRPr lang="ar-IQ">
                <a:solidFill>
                  <a:srgbClr val="0000FF"/>
                </a:solidFill>
              </a:endParaRPr>
            </a:p>
          </p:txBody>
        </p:sp>
        <p:sp>
          <p:nvSpPr>
            <p:cNvPr id="359441" name="Line 1041"/>
            <p:cNvSpPr>
              <a:spLocks noChangeShapeType="1"/>
            </p:cNvSpPr>
            <p:nvPr/>
          </p:nvSpPr>
          <p:spPr bwMode="auto">
            <a:xfrm flipV="1">
              <a:off x="4680" y="324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sp>
          <p:nvSpPr>
            <p:cNvPr id="359442" name="Line 1042"/>
            <p:cNvSpPr>
              <a:spLocks noChangeShapeType="1"/>
            </p:cNvSpPr>
            <p:nvPr/>
          </p:nvSpPr>
          <p:spPr bwMode="auto">
            <a:xfrm flipV="1">
              <a:off x="4680" y="234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sp>
          <p:nvSpPr>
            <p:cNvPr id="359443" name="Line 1043"/>
            <p:cNvSpPr>
              <a:spLocks noChangeShapeType="1"/>
            </p:cNvSpPr>
            <p:nvPr/>
          </p:nvSpPr>
          <p:spPr bwMode="auto">
            <a:xfrm>
              <a:off x="2340" y="216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sp>
          <p:nvSpPr>
            <p:cNvPr id="359444" name="Line 1044"/>
            <p:cNvSpPr>
              <a:spLocks noChangeShapeType="1"/>
            </p:cNvSpPr>
            <p:nvPr/>
          </p:nvSpPr>
          <p:spPr bwMode="auto">
            <a:xfrm>
              <a:off x="2160" y="2340"/>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sp>
          <p:nvSpPr>
            <p:cNvPr id="359445" name="Line 1045"/>
            <p:cNvSpPr>
              <a:spLocks noChangeShapeType="1"/>
            </p:cNvSpPr>
            <p:nvPr/>
          </p:nvSpPr>
          <p:spPr bwMode="auto">
            <a:xfrm>
              <a:off x="4320" y="216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solidFill>
                  <a:srgbClr val="0000FF"/>
                </a:solidFill>
              </a:endParaRPr>
            </a:p>
          </p:txBody>
        </p:sp>
      </p:grpSp>
      <p:graphicFrame>
        <p:nvGraphicFramePr>
          <p:cNvPr id="359447" name="Object 1047"/>
          <p:cNvGraphicFramePr>
            <a:graphicFrameLocks noChangeAspect="1"/>
          </p:cNvGraphicFramePr>
          <p:nvPr>
            <p:extLst>
              <p:ext uri="{D42A27DB-BD31-4B8C-83A1-F6EECF244321}">
                <p14:modId xmlns:p14="http://schemas.microsoft.com/office/powerpoint/2010/main" val="4039101660"/>
              </p:ext>
            </p:extLst>
          </p:nvPr>
        </p:nvGraphicFramePr>
        <p:xfrm>
          <a:off x="4829175" y="3255963"/>
          <a:ext cx="384175" cy="433387"/>
        </p:xfrm>
        <a:graphic>
          <a:graphicData uri="http://schemas.openxmlformats.org/presentationml/2006/ole">
            <mc:AlternateContent xmlns:mc="http://schemas.openxmlformats.org/markup-compatibility/2006">
              <mc:Choice xmlns:v="urn:schemas-microsoft-com:vml" Requires="v">
                <p:oleObj spid="_x0000_s266350" name="Equation" r:id="rId3" imgW="190440" imgH="215640" progId="Equation.3">
                  <p:embed/>
                </p:oleObj>
              </mc:Choice>
              <mc:Fallback>
                <p:oleObj name="Equation" r:id="rId3" imgW="1904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3255963"/>
                        <a:ext cx="3841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9448" name="Object 1048"/>
          <p:cNvGraphicFramePr>
            <a:graphicFrameLocks noChangeAspect="1"/>
          </p:cNvGraphicFramePr>
          <p:nvPr>
            <p:extLst>
              <p:ext uri="{D42A27DB-BD31-4B8C-83A1-F6EECF244321}">
                <p14:modId xmlns:p14="http://schemas.microsoft.com/office/powerpoint/2010/main" val="866625850"/>
              </p:ext>
            </p:extLst>
          </p:nvPr>
        </p:nvGraphicFramePr>
        <p:xfrm>
          <a:off x="7018338" y="3275013"/>
          <a:ext cx="358775" cy="458787"/>
        </p:xfrm>
        <a:graphic>
          <a:graphicData uri="http://schemas.openxmlformats.org/presentationml/2006/ole">
            <mc:AlternateContent xmlns:mc="http://schemas.openxmlformats.org/markup-compatibility/2006">
              <mc:Choice xmlns:v="urn:schemas-microsoft-com:vml" Requires="v">
                <p:oleObj spid="_x0000_s266351" name="Equation" r:id="rId5" imgW="177480" imgH="228600" progId="Equation.3">
                  <p:embed/>
                </p:oleObj>
              </mc:Choice>
              <mc:Fallback>
                <p:oleObj name="Equation" r:id="rId5" imgW="1774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8338" y="3275013"/>
                        <a:ext cx="3587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9449" name="Object 1049"/>
          <p:cNvGraphicFramePr>
            <a:graphicFrameLocks noChangeAspect="1"/>
          </p:cNvGraphicFramePr>
          <p:nvPr>
            <p:extLst>
              <p:ext uri="{D42A27DB-BD31-4B8C-83A1-F6EECF244321}">
                <p14:modId xmlns:p14="http://schemas.microsoft.com/office/powerpoint/2010/main" val="1507762634"/>
              </p:ext>
            </p:extLst>
          </p:nvPr>
        </p:nvGraphicFramePr>
        <p:xfrm>
          <a:off x="5865813" y="3325813"/>
          <a:ext cx="611187" cy="407987"/>
        </p:xfrm>
        <a:graphic>
          <a:graphicData uri="http://schemas.openxmlformats.org/presentationml/2006/ole">
            <mc:AlternateContent xmlns:mc="http://schemas.openxmlformats.org/markup-compatibility/2006">
              <mc:Choice xmlns:v="urn:schemas-microsoft-com:vml" Requires="v">
                <p:oleObj spid="_x0000_s266352" name="Equation" r:id="rId7" imgW="304560" imgH="203040" progId="Equation.3">
                  <p:embed/>
                </p:oleObj>
              </mc:Choice>
              <mc:Fallback>
                <p:oleObj name="Equation" r:id="rId7" imgW="30456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5813" y="3325813"/>
                        <a:ext cx="6111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9450" name="Object 1050"/>
          <p:cNvGraphicFramePr>
            <a:graphicFrameLocks noChangeAspect="1"/>
          </p:cNvGraphicFramePr>
          <p:nvPr>
            <p:extLst>
              <p:ext uri="{D42A27DB-BD31-4B8C-83A1-F6EECF244321}">
                <p14:modId xmlns:p14="http://schemas.microsoft.com/office/powerpoint/2010/main" val="2089026081"/>
              </p:ext>
            </p:extLst>
          </p:nvPr>
        </p:nvGraphicFramePr>
        <p:xfrm>
          <a:off x="7899400" y="4389438"/>
          <a:ext cx="615950" cy="458787"/>
        </p:xfrm>
        <a:graphic>
          <a:graphicData uri="http://schemas.openxmlformats.org/presentationml/2006/ole">
            <mc:AlternateContent xmlns:mc="http://schemas.openxmlformats.org/markup-compatibility/2006">
              <mc:Choice xmlns:v="urn:schemas-microsoft-com:vml" Requires="v">
                <p:oleObj spid="_x0000_s266353" name="Equation" r:id="rId9" imgW="304560" imgH="228600" progId="Equation.3">
                  <p:embed/>
                </p:oleObj>
              </mc:Choice>
              <mc:Fallback>
                <p:oleObj name="Equation" r:id="rId9" imgW="3045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9400" y="4389438"/>
                        <a:ext cx="6159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9451" name="Object 1051"/>
          <p:cNvGraphicFramePr>
            <a:graphicFrameLocks noChangeAspect="1"/>
          </p:cNvGraphicFramePr>
          <p:nvPr>
            <p:extLst>
              <p:ext uri="{D42A27DB-BD31-4B8C-83A1-F6EECF244321}">
                <p14:modId xmlns:p14="http://schemas.microsoft.com/office/powerpoint/2010/main" val="2702573183"/>
              </p:ext>
            </p:extLst>
          </p:nvPr>
        </p:nvGraphicFramePr>
        <p:xfrm>
          <a:off x="1352550" y="3505200"/>
          <a:ext cx="1806575" cy="569913"/>
        </p:xfrm>
        <a:graphic>
          <a:graphicData uri="http://schemas.openxmlformats.org/presentationml/2006/ole">
            <mc:AlternateContent xmlns:mc="http://schemas.openxmlformats.org/markup-compatibility/2006">
              <mc:Choice xmlns:v="urn:schemas-microsoft-com:vml" Requires="v">
                <p:oleObj spid="_x0000_s266354" name="Equation" r:id="rId11" imgW="723600" imgH="228600" progId="Equation.3">
                  <p:embed/>
                </p:oleObj>
              </mc:Choice>
              <mc:Fallback>
                <p:oleObj name="Equation" r:id="rId11" imgW="7236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2550" y="3505200"/>
                        <a:ext cx="1806575"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9452" name="Object 1052"/>
          <p:cNvGraphicFramePr>
            <a:graphicFrameLocks noChangeAspect="1"/>
          </p:cNvGraphicFramePr>
          <p:nvPr>
            <p:extLst>
              <p:ext uri="{D42A27DB-BD31-4B8C-83A1-F6EECF244321}">
                <p14:modId xmlns:p14="http://schemas.microsoft.com/office/powerpoint/2010/main" val="3358028591"/>
              </p:ext>
            </p:extLst>
          </p:nvPr>
        </p:nvGraphicFramePr>
        <p:xfrm>
          <a:off x="1368425" y="4121150"/>
          <a:ext cx="2060575" cy="569913"/>
        </p:xfrm>
        <a:graphic>
          <a:graphicData uri="http://schemas.openxmlformats.org/presentationml/2006/ole">
            <mc:AlternateContent xmlns:mc="http://schemas.openxmlformats.org/markup-compatibility/2006">
              <mc:Choice xmlns:v="urn:schemas-microsoft-com:vml" Requires="v">
                <p:oleObj spid="_x0000_s266355" name="Equation" r:id="rId13" imgW="825480" imgH="228600" progId="Equation.3">
                  <p:embed/>
                </p:oleObj>
              </mc:Choice>
              <mc:Fallback>
                <p:oleObj name="Equation" r:id="rId13" imgW="82548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8425" y="4121150"/>
                        <a:ext cx="2060575"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9453" name="Object 1053"/>
          <p:cNvGraphicFramePr>
            <a:graphicFrameLocks noChangeAspect="1"/>
          </p:cNvGraphicFramePr>
          <p:nvPr>
            <p:extLst>
              <p:ext uri="{D42A27DB-BD31-4B8C-83A1-F6EECF244321}">
                <p14:modId xmlns:p14="http://schemas.microsoft.com/office/powerpoint/2010/main" val="3972009863"/>
              </p:ext>
            </p:extLst>
          </p:nvPr>
        </p:nvGraphicFramePr>
        <p:xfrm>
          <a:off x="860425" y="4741863"/>
          <a:ext cx="2568575" cy="601662"/>
        </p:xfrm>
        <a:graphic>
          <a:graphicData uri="http://schemas.openxmlformats.org/presentationml/2006/ole">
            <mc:AlternateContent xmlns:mc="http://schemas.openxmlformats.org/markup-compatibility/2006">
              <mc:Choice xmlns:v="urn:schemas-microsoft-com:vml" Requires="v">
                <p:oleObj spid="_x0000_s266356" name="Equation" r:id="rId15" imgW="1028520" imgH="241200" progId="Equation.3">
                  <p:embed/>
                </p:oleObj>
              </mc:Choice>
              <mc:Fallback>
                <p:oleObj name="Equation" r:id="rId15" imgW="102852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0425" y="4741863"/>
                        <a:ext cx="2568575"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9454" name="Object 1054"/>
          <p:cNvGraphicFramePr>
            <a:graphicFrameLocks noChangeAspect="1"/>
          </p:cNvGraphicFramePr>
          <p:nvPr>
            <p:extLst>
              <p:ext uri="{D42A27DB-BD31-4B8C-83A1-F6EECF244321}">
                <p14:modId xmlns:p14="http://schemas.microsoft.com/office/powerpoint/2010/main" val="3093875105"/>
              </p:ext>
            </p:extLst>
          </p:nvPr>
        </p:nvGraphicFramePr>
        <p:xfrm>
          <a:off x="914400" y="5492750"/>
          <a:ext cx="2409825" cy="601663"/>
        </p:xfrm>
        <a:graphic>
          <a:graphicData uri="http://schemas.openxmlformats.org/presentationml/2006/ole">
            <mc:AlternateContent xmlns:mc="http://schemas.openxmlformats.org/markup-compatibility/2006">
              <mc:Choice xmlns:v="urn:schemas-microsoft-com:vml" Requires="v">
                <p:oleObj spid="_x0000_s266357" name="Equation" r:id="rId17" imgW="965160" imgH="241200" progId="Equation.3">
                  <p:embed/>
                </p:oleObj>
              </mc:Choice>
              <mc:Fallback>
                <p:oleObj name="Equation" r:id="rId17" imgW="96516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4400" y="5492750"/>
                        <a:ext cx="2409825"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9455" name="Object 1055"/>
          <p:cNvGraphicFramePr>
            <a:graphicFrameLocks noChangeAspect="1"/>
          </p:cNvGraphicFramePr>
          <p:nvPr>
            <p:extLst>
              <p:ext uri="{D42A27DB-BD31-4B8C-83A1-F6EECF244321}">
                <p14:modId xmlns:p14="http://schemas.microsoft.com/office/powerpoint/2010/main" val="3787736563"/>
              </p:ext>
            </p:extLst>
          </p:nvPr>
        </p:nvGraphicFramePr>
        <p:xfrm>
          <a:off x="6054725" y="4143375"/>
          <a:ext cx="460375" cy="458788"/>
        </p:xfrm>
        <a:graphic>
          <a:graphicData uri="http://schemas.openxmlformats.org/presentationml/2006/ole">
            <mc:AlternateContent xmlns:mc="http://schemas.openxmlformats.org/markup-compatibility/2006">
              <mc:Choice xmlns:v="urn:schemas-microsoft-com:vml" Requires="v">
                <p:oleObj spid="_x0000_s266358" name="Equation" r:id="rId19" imgW="228600" imgH="228600" progId="Equation.3">
                  <p:embed/>
                </p:oleObj>
              </mc:Choice>
              <mc:Fallback>
                <p:oleObj name="Equation" r:id="rId19" imgW="22860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54725" y="4143375"/>
                        <a:ext cx="4603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9210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1026"/>
          <p:cNvSpPr>
            <a:spLocks noGrp="1" noChangeArrowheads="1"/>
          </p:cNvSpPr>
          <p:nvPr>
            <p:ph type="title" idx="4294967295"/>
          </p:nvPr>
        </p:nvSpPr>
        <p:spPr>
          <a:xfrm>
            <a:off x="381000" y="304800"/>
            <a:ext cx="8610600" cy="685800"/>
          </a:xfrm>
        </p:spPr>
        <p:txBody>
          <a:bodyPr>
            <a:normAutofit fontScale="90000"/>
          </a:bodyPr>
          <a:lstStyle/>
          <a:p>
            <a:r>
              <a:rPr lang="en-US">
                <a:solidFill>
                  <a:srgbClr val="0000FF"/>
                </a:solidFill>
              </a:rPr>
              <a:t>Voltage Regulation Example</a:t>
            </a:r>
          </a:p>
        </p:txBody>
      </p:sp>
      <p:sp>
        <p:nvSpPr>
          <p:cNvPr id="360451" name="Text Box 1027"/>
          <p:cNvSpPr txBox="1">
            <a:spLocks noChangeArrowheads="1"/>
          </p:cNvSpPr>
          <p:nvPr/>
        </p:nvSpPr>
        <p:spPr bwMode="auto">
          <a:xfrm>
            <a:off x="609600" y="1054100"/>
            <a:ext cx="812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a:solidFill>
                  <a:srgbClr val="0000FF"/>
                </a:solidFill>
                <a:effectLst/>
                <a:latin typeface="Arial" pitchFamily="34" charset="0"/>
              </a:rPr>
              <a:t>Rated voltage:</a:t>
            </a:r>
          </a:p>
        </p:txBody>
      </p:sp>
      <p:graphicFrame>
        <p:nvGraphicFramePr>
          <p:cNvPr id="360476" name="Object 1052"/>
          <p:cNvGraphicFramePr>
            <a:graphicFrameLocks noChangeAspect="1"/>
          </p:cNvGraphicFramePr>
          <p:nvPr>
            <p:extLst>
              <p:ext uri="{D42A27DB-BD31-4B8C-83A1-F6EECF244321}">
                <p14:modId xmlns:p14="http://schemas.microsoft.com/office/powerpoint/2010/main" val="3448634443"/>
              </p:ext>
            </p:extLst>
          </p:nvPr>
        </p:nvGraphicFramePr>
        <p:xfrm>
          <a:off x="1295400" y="1655763"/>
          <a:ext cx="2568575" cy="601662"/>
        </p:xfrm>
        <a:graphic>
          <a:graphicData uri="http://schemas.openxmlformats.org/presentationml/2006/ole">
            <mc:AlternateContent xmlns:mc="http://schemas.openxmlformats.org/markup-compatibility/2006">
              <mc:Choice xmlns:v="urn:schemas-microsoft-com:vml" Requires="v">
                <p:oleObj spid="_x0000_s267302" name="Equation" r:id="rId3" imgW="1028520" imgH="241200" progId="Equation.3">
                  <p:embed/>
                </p:oleObj>
              </mc:Choice>
              <mc:Fallback>
                <p:oleObj name="Equation" r:id="rId3" imgW="10285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55763"/>
                        <a:ext cx="2568575"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0477" name="Object 1053"/>
          <p:cNvGraphicFramePr>
            <a:graphicFrameLocks noChangeAspect="1"/>
          </p:cNvGraphicFramePr>
          <p:nvPr>
            <p:extLst>
              <p:ext uri="{D42A27DB-BD31-4B8C-83A1-F6EECF244321}">
                <p14:modId xmlns:p14="http://schemas.microsoft.com/office/powerpoint/2010/main" val="3391257484"/>
              </p:ext>
            </p:extLst>
          </p:nvPr>
        </p:nvGraphicFramePr>
        <p:xfrm>
          <a:off x="1144588" y="3962400"/>
          <a:ext cx="5010150" cy="1773238"/>
        </p:xfrm>
        <a:graphic>
          <a:graphicData uri="http://schemas.openxmlformats.org/presentationml/2006/ole">
            <mc:AlternateContent xmlns:mc="http://schemas.openxmlformats.org/markup-compatibility/2006">
              <mc:Choice xmlns:v="urn:schemas-microsoft-com:vml" Requires="v">
                <p:oleObj spid="_x0000_s267303" name="Equation" r:id="rId5" imgW="2006280" imgH="711000" progId="Equation.3">
                  <p:embed/>
                </p:oleObj>
              </mc:Choice>
              <mc:Fallback>
                <p:oleObj name="Equation" r:id="rId5" imgW="200628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8" y="3962400"/>
                        <a:ext cx="5010150"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0478" name="Object 1054"/>
          <p:cNvGraphicFramePr>
            <a:graphicFrameLocks noChangeAspect="1"/>
          </p:cNvGraphicFramePr>
          <p:nvPr>
            <p:extLst>
              <p:ext uri="{D42A27DB-BD31-4B8C-83A1-F6EECF244321}">
                <p14:modId xmlns:p14="http://schemas.microsoft.com/office/powerpoint/2010/main" val="3432882691"/>
              </p:ext>
            </p:extLst>
          </p:nvPr>
        </p:nvGraphicFramePr>
        <p:xfrm>
          <a:off x="1144588" y="2295525"/>
          <a:ext cx="6627812" cy="1362075"/>
        </p:xfrm>
        <a:graphic>
          <a:graphicData uri="http://schemas.openxmlformats.org/presentationml/2006/ole">
            <mc:AlternateContent xmlns:mc="http://schemas.openxmlformats.org/markup-compatibility/2006">
              <mc:Choice xmlns:v="urn:schemas-microsoft-com:vml" Requires="v">
                <p:oleObj spid="_x0000_s267304" name="Equation" r:id="rId7" imgW="2654280" imgH="545760" progId="Equation.3">
                  <p:embed/>
                </p:oleObj>
              </mc:Choice>
              <mc:Fallback>
                <p:oleObj name="Equation" r:id="rId7" imgW="2654280" imgH="5457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4588" y="2295525"/>
                        <a:ext cx="6627812"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0480" name="Rectangle 1056"/>
          <p:cNvSpPr>
            <a:spLocks noChangeArrowheads="1"/>
          </p:cNvSpPr>
          <p:nvPr/>
        </p:nvSpPr>
        <p:spPr bwMode="auto">
          <a:xfrm>
            <a:off x="1447800" y="5029200"/>
            <a:ext cx="2289175" cy="838200"/>
          </a:xfrm>
          <a:prstGeom prst="rect">
            <a:avLst/>
          </a:prstGeom>
          <a:noFill/>
          <a:ln w="127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0000FF"/>
              </a:solidFill>
            </a:endParaRPr>
          </a:p>
        </p:txBody>
      </p:sp>
    </p:spTree>
    <p:extLst>
      <p:ext uri="{BB962C8B-B14F-4D97-AF65-F5344CB8AC3E}">
        <p14:creationId xmlns:p14="http://schemas.microsoft.com/office/powerpoint/2010/main" val="3953075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idx="4294967295"/>
          </p:nvPr>
        </p:nvSpPr>
        <p:spPr>
          <a:xfrm>
            <a:off x="381000" y="304800"/>
            <a:ext cx="8610600" cy="685800"/>
          </a:xfrm>
        </p:spPr>
        <p:txBody>
          <a:bodyPr>
            <a:normAutofit fontScale="90000"/>
          </a:bodyPr>
          <a:lstStyle/>
          <a:p>
            <a:r>
              <a:rPr lang="en-US">
                <a:solidFill>
                  <a:srgbClr val="0000FF"/>
                </a:solidFill>
              </a:rPr>
              <a:t>Voltage Regulation Example</a:t>
            </a:r>
          </a:p>
        </p:txBody>
      </p:sp>
      <p:graphicFrame>
        <p:nvGraphicFramePr>
          <p:cNvPr id="361479" name="Object 7"/>
          <p:cNvGraphicFramePr>
            <a:graphicFrameLocks noChangeAspect="1"/>
          </p:cNvGraphicFramePr>
          <p:nvPr>
            <p:extLst>
              <p:ext uri="{D42A27DB-BD31-4B8C-83A1-F6EECF244321}">
                <p14:modId xmlns:p14="http://schemas.microsoft.com/office/powerpoint/2010/main" val="3209628750"/>
              </p:ext>
            </p:extLst>
          </p:nvPr>
        </p:nvGraphicFramePr>
        <p:xfrm>
          <a:off x="1925638" y="2566988"/>
          <a:ext cx="5106987" cy="633412"/>
        </p:xfrm>
        <a:graphic>
          <a:graphicData uri="http://schemas.openxmlformats.org/presentationml/2006/ole">
            <mc:AlternateContent xmlns:mc="http://schemas.openxmlformats.org/markup-compatibility/2006">
              <mc:Choice xmlns:v="urn:schemas-microsoft-com:vml" Requires="v">
                <p:oleObj spid="_x0000_s268326" name="Equation" r:id="rId3" imgW="2044440" imgH="253800" progId="Equation.3">
                  <p:embed/>
                </p:oleObj>
              </mc:Choice>
              <mc:Fallback>
                <p:oleObj name="Equation" r:id="rId3" imgW="204444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638" y="2566988"/>
                        <a:ext cx="51069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1481" name="Object 9"/>
          <p:cNvGraphicFramePr>
            <a:graphicFrameLocks noChangeAspect="1"/>
          </p:cNvGraphicFramePr>
          <p:nvPr>
            <p:extLst>
              <p:ext uri="{D42A27DB-BD31-4B8C-83A1-F6EECF244321}">
                <p14:modId xmlns:p14="http://schemas.microsoft.com/office/powerpoint/2010/main" val="3128216448"/>
              </p:ext>
            </p:extLst>
          </p:nvPr>
        </p:nvGraphicFramePr>
        <p:xfrm>
          <a:off x="1905000" y="1676400"/>
          <a:ext cx="4441825" cy="601663"/>
        </p:xfrm>
        <a:graphic>
          <a:graphicData uri="http://schemas.openxmlformats.org/presentationml/2006/ole">
            <mc:AlternateContent xmlns:mc="http://schemas.openxmlformats.org/markup-compatibility/2006">
              <mc:Choice xmlns:v="urn:schemas-microsoft-com:vml" Requires="v">
                <p:oleObj spid="_x0000_s268327" name="Equation" r:id="rId5" imgW="1777680" imgH="241200" progId="Equation.3">
                  <p:embed/>
                </p:oleObj>
              </mc:Choice>
              <mc:Fallback>
                <p:oleObj name="Equation" r:id="rId5" imgW="177768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676400"/>
                        <a:ext cx="4441825"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1482" name="Text Box 10"/>
          <p:cNvSpPr txBox="1">
            <a:spLocks noChangeArrowheads="1"/>
          </p:cNvSpPr>
          <p:nvPr/>
        </p:nvSpPr>
        <p:spPr bwMode="auto">
          <a:xfrm>
            <a:off x="568325" y="1066800"/>
            <a:ext cx="812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a:solidFill>
                  <a:srgbClr val="0000FF"/>
                </a:solidFill>
                <a:effectLst/>
                <a:latin typeface="Arial" pitchFamily="34" charset="0"/>
              </a:rPr>
              <a:t>Secondary side:</a:t>
            </a:r>
          </a:p>
        </p:txBody>
      </p:sp>
      <p:sp>
        <p:nvSpPr>
          <p:cNvPr id="361483" name="Text Box 11"/>
          <p:cNvSpPr txBox="1">
            <a:spLocks noChangeArrowheads="1"/>
          </p:cNvSpPr>
          <p:nvPr/>
        </p:nvSpPr>
        <p:spPr bwMode="auto">
          <a:xfrm>
            <a:off x="568325" y="3581400"/>
            <a:ext cx="812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a:solidFill>
                  <a:srgbClr val="0000FF"/>
                </a:solidFill>
                <a:effectLst/>
                <a:latin typeface="Arial" pitchFamily="34" charset="0"/>
              </a:rPr>
              <a:t>Voltage regulation:</a:t>
            </a:r>
          </a:p>
        </p:txBody>
      </p:sp>
      <p:graphicFrame>
        <p:nvGraphicFramePr>
          <p:cNvPr id="361484" name="Object 12"/>
          <p:cNvGraphicFramePr>
            <a:graphicFrameLocks noChangeAspect="1"/>
          </p:cNvGraphicFramePr>
          <p:nvPr>
            <p:extLst>
              <p:ext uri="{D42A27DB-BD31-4B8C-83A1-F6EECF244321}">
                <p14:modId xmlns:p14="http://schemas.microsoft.com/office/powerpoint/2010/main" val="1762790249"/>
              </p:ext>
            </p:extLst>
          </p:nvPr>
        </p:nvGraphicFramePr>
        <p:xfrm>
          <a:off x="1965325" y="4208463"/>
          <a:ext cx="4435475" cy="1887537"/>
        </p:xfrm>
        <a:graphic>
          <a:graphicData uri="http://schemas.openxmlformats.org/presentationml/2006/ole">
            <mc:AlternateContent xmlns:mc="http://schemas.openxmlformats.org/markup-compatibility/2006">
              <mc:Choice xmlns:v="urn:schemas-microsoft-com:vml" Requires="v">
                <p:oleObj spid="_x0000_s268328" name="Equation" r:id="rId7" imgW="2209680" imgH="939600" progId="Equation.3">
                  <p:embed/>
                </p:oleObj>
              </mc:Choice>
              <mc:Fallback>
                <p:oleObj name="Equation" r:id="rId7" imgW="2209680" imgH="93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325" y="4208463"/>
                        <a:ext cx="4435475" cy="188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68891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idx="4294967295"/>
          </p:nvPr>
        </p:nvSpPr>
        <p:spPr>
          <a:xfrm>
            <a:off x="381000" y="304800"/>
            <a:ext cx="8610600" cy="685800"/>
          </a:xfrm>
        </p:spPr>
        <p:txBody>
          <a:bodyPr>
            <a:normAutofit fontScale="90000"/>
          </a:bodyPr>
          <a:lstStyle/>
          <a:p>
            <a:r>
              <a:rPr lang="en-US" sz="4400"/>
              <a:t>Per-unit System for </a:t>
            </a:r>
            <a:r>
              <a:rPr lang="en-US" sz="4400">
                <a:sym typeface="Symbol" pitchFamily="18" charset="2"/>
              </a:rPr>
              <a:t>3- Circuits</a:t>
            </a:r>
          </a:p>
        </p:txBody>
      </p:sp>
      <p:sp>
        <p:nvSpPr>
          <p:cNvPr id="371715" name="Text Box 3"/>
          <p:cNvSpPr txBox="1">
            <a:spLocks noChangeArrowheads="1"/>
          </p:cNvSpPr>
          <p:nvPr/>
        </p:nvSpPr>
        <p:spPr bwMode="auto">
          <a:xfrm>
            <a:off x="609600" y="1081088"/>
            <a:ext cx="812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a:solidFill>
                  <a:schemeClr val="tx2"/>
                </a:solidFill>
                <a:effectLst/>
                <a:latin typeface="Arial" pitchFamily="34" charset="0"/>
              </a:rPr>
              <a:t>Three-phase circuits</a:t>
            </a:r>
          </a:p>
        </p:txBody>
      </p:sp>
      <p:graphicFrame>
        <p:nvGraphicFramePr>
          <p:cNvPr id="371716" name="Object 4"/>
          <p:cNvGraphicFramePr>
            <a:graphicFrameLocks noChangeAspect="1"/>
          </p:cNvGraphicFramePr>
          <p:nvPr>
            <p:extLst>
              <p:ext uri="{D42A27DB-BD31-4B8C-83A1-F6EECF244321}">
                <p14:modId xmlns:p14="http://schemas.microsoft.com/office/powerpoint/2010/main" val="3737275332"/>
              </p:ext>
            </p:extLst>
          </p:nvPr>
        </p:nvGraphicFramePr>
        <p:xfrm>
          <a:off x="1619672" y="4365104"/>
          <a:ext cx="2486025" cy="814387"/>
        </p:xfrm>
        <a:graphic>
          <a:graphicData uri="http://schemas.openxmlformats.org/presentationml/2006/ole">
            <mc:AlternateContent xmlns:mc="http://schemas.openxmlformats.org/markup-compatibility/2006">
              <mc:Choice xmlns:v="urn:schemas-microsoft-com:vml" Requires="v">
                <p:oleObj spid="_x0000_s270422" name="Equation" r:id="rId3" imgW="736560" imgH="241200" progId="Equation.3">
                  <p:embed/>
                </p:oleObj>
              </mc:Choice>
              <mc:Fallback>
                <p:oleObj name="Equation" r:id="rId3" imgW="73656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365104"/>
                        <a:ext cx="2486025"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1717" name="Object 5"/>
          <p:cNvGraphicFramePr>
            <a:graphicFrameLocks noChangeAspect="1"/>
          </p:cNvGraphicFramePr>
          <p:nvPr/>
        </p:nvGraphicFramePr>
        <p:xfrm>
          <a:off x="1752600" y="1524000"/>
          <a:ext cx="5153025" cy="815975"/>
        </p:xfrm>
        <a:graphic>
          <a:graphicData uri="http://schemas.openxmlformats.org/presentationml/2006/ole">
            <mc:AlternateContent xmlns:mc="http://schemas.openxmlformats.org/markup-compatibility/2006">
              <mc:Choice xmlns:v="urn:schemas-microsoft-com:vml" Requires="v">
                <p:oleObj spid="_x0000_s270423" name="Equation" r:id="rId5" imgW="1523880" imgH="241200" progId="Equation.3">
                  <p:embed/>
                </p:oleObj>
              </mc:Choice>
              <mc:Fallback>
                <p:oleObj name="Equation" r:id="rId5" imgW="152388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524000"/>
                        <a:ext cx="51530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1718" name="Text Box 6"/>
          <p:cNvSpPr txBox="1">
            <a:spLocks noChangeArrowheads="1"/>
          </p:cNvSpPr>
          <p:nvPr/>
        </p:nvSpPr>
        <p:spPr bwMode="auto">
          <a:xfrm>
            <a:off x="-11432" y="2492896"/>
            <a:ext cx="141508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chemeClr val="tx2"/>
                </a:solidFill>
                <a:effectLst/>
                <a:latin typeface="Arial" pitchFamily="34" charset="0"/>
              </a:rPr>
              <a:t>where</a:t>
            </a:r>
          </a:p>
        </p:txBody>
      </p:sp>
      <p:graphicFrame>
        <p:nvGraphicFramePr>
          <p:cNvPr id="371719" name="Object 7"/>
          <p:cNvGraphicFramePr>
            <a:graphicFrameLocks noChangeAspect="1"/>
          </p:cNvGraphicFramePr>
          <p:nvPr>
            <p:extLst>
              <p:ext uri="{D42A27DB-BD31-4B8C-83A1-F6EECF244321}">
                <p14:modId xmlns:p14="http://schemas.microsoft.com/office/powerpoint/2010/main" val="620803920"/>
              </p:ext>
            </p:extLst>
          </p:nvPr>
        </p:nvGraphicFramePr>
        <p:xfrm>
          <a:off x="1835696" y="2301602"/>
          <a:ext cx="6043612" cy="901700"/>
        </p:xfrm>
        <a:graphic>
          <a:graphicData uri="http://schemas.openxmlformats.org/presentationml/2006/ole">
            <mc:AlternateContent xmlns:mc="http://schemas.openxmlformats.org/markup-compatibility/2006">
              <mc:Choice xmlns:v="urn:schemas-microsoft-com:vml" Requires="v">
                <p:oleObj spid="_x0000_s270424" name="Equation" r:id="rId7" imgW="1790640" imgH="266400" progId="Equation.3">
                  <p:embed/>
                </p:oleObj>
              </mc:Choice>
              <mc:Fallback>
                <p:oleObj name="Equation" r:id="rId7" imgW="179064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2301602"/>
                        <a:ext cx="6043612"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720" name="Object 8"/>
          <p:cNvGraphicFramePr>
            <a:graphicFrameLocks noChangeAspect="1"/>
          </p:cNvGraphicFramePr>
          <p:nvPr>
            <p:extLst>
              <p:ext uri="{D42A27DB-BD31-4B8C-83A1-F6EECF244321}">
                <p14:modId xmlns:p14="http://schemas.microsoft.com/office/powerpoint/2010/main" val="2801152839"/>
              </p:ext>
            </p:extLst>
          </p:nvPr>
        </p:nvGraphicFramePr>
        <p:xfrm>
          <a:off x="609600" y="3284984"/>
          <a:ext cx="3857625" cy="815975"/>
        </p:xfrm>
        <a:graphic>
          <a:graphicData uri="http://schemas.openxmlformats.org/presentationml/2006/ole">
            <mc:AlternateContent xmlns:mc="http://schemas.openxmlformats.org/markup-compatibility/2006">
              <mc:Choice xmlns:v="urn:schemas-microsoft-com:vml" Requires="v">
                <p:oleObj spid="_x0000_s270425" name="Equation" r:id="rId9" imgW="1143000" imgH="241200" progId="Equation.3">
                  <p:embed/>
                </p:oleObj>
              </mc:Choice>
              <mc:Fallback>
                <p:oleObj name="Equation" r:id="rId9" imgW="114300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284984"/>
                        <a:ext cx="38576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721" name="Object 9"/>
          <p:cNvGraphicFramePr>
            <a:graphicFrameLocks noChangeAspect="1"/>
          </p:cNvGraphicFramePr>
          <p:nvPr>
            <p:extLst>
              <p:ext uri="{D42A27DB-BD31-4B8C-83A1-F6EECF244321}">
                <p14:modId xmlns:p14="http://schemas.microsoft.com/office/powerpoint/2010/main" val="1054006212"/>
              </p:ext>
            </p:extLst>
          </p:nvPr>
        </p:nvGraphicFramePr>
        <p:xfrm>
          <a:off x="5220072" y="3356992"/>
          <a:ext cx="2571750" cy="814388"/>
        </p:xfrm>
        <a:graphic>
          <a:graphicData uri="http://schemas.openxmlformats.org/presentationml/2006/ole">
            <mc:AlternateContent xmlns:mc="http://schemas.openxmlformats.org/markup-compatibility/2006">
              <mc:Choice xmlns:v="urn:schemas-microsoft-com:vml" Requires="v">
                <p:oleObj spid="_x0000_s270426" name="Equation" r:id="rId11" imgW="761760" imgH="241200" progId="Equation.3">
                  <p:embed/>
                </p:oleObj>
              </mc:Choice>
              <mc:Fallback>
                <p:oleObj name="Equation" r:id="rId11" imgW="76176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0072" y="3356992"/>
                        <a:ext cx="2571750"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1724" name="Object 12"/>
          <p:cNvGraphicFramePr>
            <a:graphicFrameLocks noChangeAspect="1"/>
          </p:cNvGraphicFramePr>
          <p:nvPr>
            <p:extLst>
              <p:ext uri="{D42A27DB-BD31-4B8C-83A1-F6EECF244321}">
                <p14:modId xmlns:p14="http://schemas.microsoft.com/office/powerpoint/2010/main" val="128791079"/>
              </p:ext>
            </p:extLst>
          </p:nvPr>
        </p:nvGraphicFramePr>
        <p:xfrm>
          <a:off x="4860032" y="4221088"/>
          <a:ext cx="2619375" cy="858838"/>
        </p:xfrm>
        <a:graphic>
          <a:graphicData uri="http://schemas.openxmlformats.org/presentationml/2006/ole">
            <mc:AlternateContent xmlns:mc="http://schemas.openxmlformats.org/markup-compatibility/2006">
              <mc:Choice xmlns:v="urn:schemas-microsoft-com:vml" Requires="v">
                <p:oleObj spid="_x0000_s270427" name="Equation" r:id="rId13" imgW="774360" imgH="253800" progId="Equation.3">
                  <p:embed/>
                </p:oleObj>
              </mc:Choice>
              <mc:Fallback>
                <p:oleObj name="Equation" r:id="rId13" imgW="77436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0032" y="4221088"/>
                        <a:ext cx="2619375"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727" name="Object 15"/>
          <p:cNvGraphicFramePr>
            <a:graphicFrameLocks noChangeAspect="1"/>
          </p:cNvGraphicFramePr>
          <p:nvPr>
            <p:extLst>
              <p:ext uri="{D42A27DB-BD31-4B8C-83A1-F6EECF244321}">
                <p14:modId xmlns:p14="http://schemas.microsoft.com/office/powerpoint/2010/main" val="2256026037"/>
              </p:ext>
            </p:extLst>
          </p:nvPr>
        </p:nvGraphicFramePr>
        <p:xfrm>
          <a:off x="1578769" y="5445224"/>
          <a:ext cx="6183312" cy="858838"/>
        </p:xfrm>
        <a:graphic>
          <a:graphicData uri="http://schemas.openxmlformats.org/presentationml/2006/ole">
            <mc:AlternateContent xmlns:mc="http://schemas.openxmlformats.org/markup-compatibility/2006">
              <mc:Choice xmlns:v="urn:schemas-microsoft-com:vml" Requires="v">
                <p:oleObj spid="_x0000_s270428" name="Equation" r:id="rId15" imgW="1828800" imgH="253800" progId="Equation.3">
                  <p:embed/>
                </p:oleObj>
              </mc:Choice>
              <mc:Fallback>
                <p:oleObj name="Equation" r:id="rId15" imgW="182880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78769" y="5445224"/>
                        <a:ext cx="6183312"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65034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1"/>
            <a:ext cx="8229600" cy="562074"/>
          </a:xfrm>
        </p:spPr>
        <p:txBody>
          <a:bodyPr>
            <a:normAutofit/>
          </a:bodyPr>
          <a:lstStyle/>
          <a:p>
            <a:r>
              <a:rPr lang="en-US" sz="2400" b="1" dirty="0"/>
              <a:t>Steady State Characteristics of Cylindrical Rotor Generator </a:t>
            </a:r>
            <a:endParaRPr lang="ar-IQ" sz="2400" dirty="0"/>
          </a:p>
        </p:txBody>
      </p:sp>
      <p:sp>
        <p:nvSpPr>
          <p:cNvPr id="3" name="Content Placeholder 2"/>
          <p:cNvSpPr>
            <a:spLocks noGrp="1"/>
          </p:cNvSpPr>
          <p:nvPr>
            <p:ph idx="1"/>
          </p:nvPr>
        </p:nvSpPr>
        <p:spPr>
          <a:xfrm>
            <a:off x="467544" y="680908"/>
            <a:ext cx="8229600" cy="5700420"/>
          </a:xfrm>
        </p:spPr>
        <p:txBody>
          <a:bodyPr>
            <a:normAutofit/>
          </a:bodyPr>
          <a:lstStyle/>
          <a:p>
            <a:r>
              <a:rPr lang="en-US" sz="2400" dirty="0" smtClean="0"/>
              <a:t>Power Factor Control</a:t>
            </a:r>
            <a:endParaRPr lang="ar-IQ"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463042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5436096" y="1127674"/>
                <a:ext cx="2880319" cy="373307"/>
              </a:xfrm>
              <a:prstGeom prst="rect">
                <a:avLst/>
              </a:prstGeom>
              <a:noFill/>
            </p:spPr>
            <p:txBody>
              <a:bodyPr wrap="square" rtlCol="1">
                <a:spAutoFit/>
              </a:bodyPr>
              <a:lstStyle/>
              <a:p>
                <a14:m>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3</m:t>
                        </m:r>
                        <m:r>
                          <a:rPr lang="en-US" b="0" i="1" smtClean="0">
                            <a:latin typeface="Cambria Math"/>
                            <a:ea typeface="Cambria Math"/>
                          </a:rPr>
                          <m:t>∅</m:t>
                        </m:r>
                      </m:sub>
                    </m:sSub>
                  </m:oMath>
                </a14:m>
                <a:r>
                  <a:rPr lang="en-US" dirty="0" smtClean="0"/>
                  <a:t>=3V</a:t>
                </a:r>
                <a14:m>
                  <m:oMath xmlns:m="http://schemas.openxmlformats.org/officeDocument/2006/math">
                    <m:sSubSup>
                      <m:sSubSupPr>
                        <m:ctrlPr>
                          <a:rPr lang="en-US" b="0" i="1" dirty="0" smtClean="0">
                            <a:latin typeface="Cambria Math"/>
                          </a:rPr>
                        </m:ctrlPr>
                      </m:sSubSupPr>
                      <m:e>
                        <m:r>
                          <a:rPr lang="en-US" b="0" i="1" dirty="0" smtClean="0">
                            <a:latin typeface="Cambria Math"/>
                          </a:rPr>
                          <m:t>𝐼</m:t>
                        </m:r>
                      </m:e>
                      <m:sub/>
                      <m:sup>
                        <m:r>
                          <a:rPr lang="en-US" b="0" i="1" dirty="0" smtClean="0">
                            <a:latin typeface="Cambria Math"/>
                          </a:rPr>
                          <m:t>∗</m:t>
                        </m:r>
                      </m:sup>
                    </m:sSubSup>
                    <m:r>
                      <a:rPr lang="en-US" b="0" i="1" dirty="0" smtClean="0">
                        <a:latin typeface="Cambria Math"/>
                      </a:rPr>
                      <m:t>=</m:t>
                    </m:r>
                    <m:d>
                      <m:dPr>
                        <m:begChr m:val="|"/>
                        <m:endChr m:val="|"/>
                        <m:ctrlPr>
                          <a:rPr lang="en-US" b="0" i="1" dirty="0" smtClean="0">
                            <a:latin typeface="Cambria Math"/>
                          </a:rPr>
                        </m:ctrlPr>
                      </m:dPr>
                      <m:e>
                        <m:r>
                          <a:rPr lang="en-US" b="0" i="1" dirty="0" smtClean="0">
                            <a:latin typeface="Cambria Math"/>
                          </a:rPr>
                          <m:t>𝑉</m:t>
                        </m:r>
                      </m:e>
                    </m:d>
                    <m:r>
                      <a:rPr lang="en-US" b="0" i="1" dirty="0" smtClean="0">
                        <a:latin typeface="Cambria Math"/>
                      </a:rPr>
                      <m:t>|</m:t>
                    </m:r>
                    <m:sSub>
                      <m:sSubPr>
                        <m:ctrlPr>
                          <a:rPr lang="en-US" b="0" i="1" dirty="0" smtClean="0">
                            <a:latin typeface="Cambria Math"/>
                          </a:rPr>
                        </m:ctrlPr>
                      </m:sSubPr>
                      <m:e>
                        <m:r>
                          <a:rPr lang="en-US" b="0" i="1" dirty="0" smtClean="0">
                            <a:latin typeface="Cambria Math"/>
                          </a:rPr>
                          <m:t>𝐼</m:t>
                        </m:r>
                      </m:e>
                      <m:sub>
                        <m:r>
                          <a:rPr lang="en-US" b="0" i="1" dirty="0" smtClean="0">
                            <a:latin typeface="Cambria Math"/>
                          </a:rPr>
                          <m:t>𝑎</m:t>
                        </m:r>
                      </m:sub>
                    </m:sSub>
                    <m:r>
                      <a:rPr lang="en-US" b="0" i="1" dirty="0" smtClean="0">
                        <a:latin typeface="Cambria Math"/>
                      </a:rPr>
                      <m:t>|</m:t>
                    </m:r>
                    <m:func>
                      <m:funcPr>
                        <m:ctrlPr>
                          <a:rPr lang="en-US" b="0" i="1" dirty="0" smtClean="0">
                            <a:latin typeface="Cambria Math"/>
                          </a:rPr>
                        </m:ctrlPr>
                      </m:funcPr>
                      <m:fName>
                        <m:r>
                          <m:rPr>
                            <m:sty m:val="p"/>
                          </m:rPr>
                          <a:rPr lang="en-US" b="0" i="0" dirty="0" smtClean="0">
                            <a:latin typeface="Cambria Math"/>
                          </a:rPr>
                          <m:t>cos</m:t>
                        </m:r>
                      </m:fName>
                      <m:e>
                        <m:r>
                          <a:rPr lang="en-US" b="0" i="1" dirty="0" smtClean="0">
                            <a:latin typeface="Cambria Math"/>
                            <a:ea typeface="Cambria Math"/>
                          </a:rPr>
                          <m:t>𝜃</m:t>
                        </m:r>
                      </m:e>
                    </m:func>
                  </m:oMath>
                </a14:m>
                <a:endParaRPr lang="ar-IQ" dirty="0"/>
              </a:p>
            </p:txBody>
          </p:sp>
        </mc:Choice>
        <mc:Fallback xmlns="">
          <p:sp>
            <p:nvSpPr>
              <p:cNvPr id="5" name="TextBox 4"/>
              <p:cNvSpPr txBox="1">
                <a:spLocks noRot="1" noChangeAspect="1" noMove="1" noResize="1" noEditPoints="1" noAdjustHandles="1" noChangeArrowheads="1" noChangeShapeType="1" noTextEdit="1"/>
              </p:cNvSpPr>
              <p:nvPr/>
            </p:nvSpPr>
            <p:spPr>
              <a:xfrm>
                <a:off x="5436096" y="1127674"/>
                <a:ext cx="2880319" cy="373307"/>
              </a:xfrm>
              <a:prstGeom prst="rect">
                <a:avLst/>
              </a:prstGeom>
              <a:blipFill rotWithShape="1">
                <a:blip r:embed="rId3"/>
                <a:stretch>
                  <a:fillRect t="-8197" b="-2459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436096" y="1628800"/>
                <a:ext cx="2880319" cy="369332"/>
              </a:xfrm>
              <a:prstGeom prst="rect">
                <a:avLst/>
              </a:prstGeom>
              <a:noFill/>
            </p:spPr>
            <p:txBody>
              <a:bodyPr wrap="square" rtlCol="1">
                <a:spAutoFit/>
              </a:bodyPr>
              <a:lstStyle/>
              <a:p>
                <a:r>
                  <a:rPr lang="en-US" dirty="0" smtClean="0"/>
                  <a:t>cd=</a:t>
                </a:r>
                <a14:m>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1</m:t>
                        </m:r>
                      </m:sub>
                    </m:sSub>
                    <m:func>
                      <m:funcPr>
                        <m:ctrlPr>
                          <a:rPr lang="en-US" i="1" smtClean="0">
                            <a:latin typeface="Cambria Math"/>
                          </a:rPr>
                        </m:ctrlPr>
                      </m:funcPr>
                      <m:fName>
                        <m:r>
                          <m:rPr>
                            <m:sty m:val="p"/>
                          </m:rPr>
                          <a:rPr lang="en-US" i="0" smtClean="0">
                            <a:latin typeface="Cambria Math"/>
                          </a:rPr>
                          <m:t>sin</m:t>
                        </m:r>
                      </m:fName>
                      <m:e>
                        <m:sSub>
                          <m:sSubPr>
                            <m:ctrlPr>
                              <a:rPr lang="en-US" i="1" smtClean="0">
                                <a:latin typeface="Cambria Math"/>
                              </a:rPr>
                            </m:ctrlPr>
                          </m:sSubPr>
                          <m:e>
                            <m:r>
                              <a:rPr lang="en-US" i="1" smtClean="0">
                                <a:latin typeface="Cambria Math"/>
                                <a:ea typeface="Cambria Math"/>
                              </a:rPr>
                              <m:t>𝛿</m:t>
                            </m:r>
                          </m:e>
                          <m:sub>
                            <m:r>
                              <a:rPr lang="en-US" b="0" i="1" smtClean="0">
                                <a:latin typeface="Cambria Math"/>
                              </a:rPr>
                              <m:t>1</m:t>
                            </m:r>
                          </m:sub>
                        </m:sSub>
                      </m:e>
                    </m:func>
                    <m:r>
                      <a:rPr lang="en-US" b="0" i="1" dirty="0" smtClean="0">
                        <a:latin typeface="Cambria Math"/>
                      </a:rPr>
                      <m:t>=</m:t>
                    </m:r>
                    <m:sSub>
                      <m:sSubPr>
                        <m:ctrlPr>
                          <a:rPr lang="en-US" b="0" i="1" dirty="0" smtClean="0">
                            <a:latin typeface="Cambria Math"/>
                          </a:rPr>
                        </m:ctrlPr>
                      </m:sSubPr>
                      <m:e>
                        <m:r>
                          <a:rPr lang="en-US" b="0" i="1" dirty="0" smtClean="0">
                            <a:latin typeface="Cambria Math"/>
                          </a:rPr>
                          <m:t>𝑋</m:t>
                        </m:r>
                      </m:e>
                      <m:sub>
                        <m:r>
                          <a:rPr lang="en-US" b="0" i="1" dirty="0" smtClean="0">
                            <a:latin typeface="Cambria Math"/>
                          </a:rPr>
                          <m:t>𝑠</m:t>
                        </m:r>
                      </m:sub>
                    </m:sSub>
                    <m:sSub>
                      <m:sSubPr>
                        <m:ctrlPr>
                          <a:rPr lang="en-US" b="0" i="1" dirty="0" smtClean="0">
                            <a:latin typeface="Cambria Math"/>
                          </a:rPr>
                        </m:ctrlPr>
                      </m:sSubPr>
                      <m:e>
                        <m:r>
                          <a:rPr lang="en-US" b="0" i="1" dirty="0" smtClean="0">
                            <a:latin typeface="Cambria Math"/>
                          </a:rPr>
                          <m:t>𝐼</m:t>
                        </m:r>
                      </m:e>
                      <m:sub>
                        <m:r>
                          <a:rPr lang="en-US" b="0" i="1" dirty="0" smtClean="0">
                            <a:latin typeface="Cambria Math"/>
                          </a:rPr>
                          <m:t>𝑎</m:t>
                        </m:r>
                        <m:r>
                          <a:rPr lang="en-US" b="0" i="1" dirty="0" smtClean="0">
                            <a:latin typeface="Cambria Math"/>
                          </a:rPr>
                          <m:t>1</m:t>
                        </m:r>
                      </m:sub>
                    </m:sSub>
                    <m:func>
                      <m:funcPr>
                        <m:ctrlPr>
                          <a:rPr lang="en-US" b="0" i="1" dirty="0" smtClean="0">
                            <a:latin typeface="Cambria Math"/>
                          </a:rPr>
                        </m:ctrlPr>
                      </m:funcPr>
                      <m:fName>
                        <m:r>
                          <m:rPr>
                            <m:sty m:val="p"/>
                          </m:rPr>
                          <a:rPr lang="en-US" b="0" i="0" dirty="0" smtClean="0">
                            <a:latin typeface="Cambria Math"/>
                          </a:rPr>
                          <m:t>cos</m:t>
                        </m:r>
                      </m:fName>
                      <m:e>
                        <m:r>
                          <a:rPr lang="en-US" b="0" i="1" dirty="0" smtClean="0">
                            <a:latin typeface="Cambria Math"/>
                            <a:ea typeface="Cambria Math"/>
                          </a:rPr>
                          <m:t>𝜃</m:t>
                        </m:r>
                        <m:r>
                          <a:rPr lang="en-US" b="0" i="1" dirty="0" smtClean="0">
                            <a:latin typeface="Cambria Math"/>
                            <a:ea typeface="Cambria Math"/>
                          </a:rPr>
                          <m:t>1</m:t>
                        </m:r>
                      </m:e>
                    </m:func>
                  </m:oMath>
                </a14:m>
                <a:endParaRPr lang="ar-IQ" dirty="0"/>
              </a:p>
            </p:txBody>
          </p:sp>
        </mc:Choice>
        <mc:Fallback xmlns="">
          <p:sp>
            <p:nvSpPr>
              <p:cNvPr id="6" name="TextBox 5"/>
              <p:cNvSpPr txBox="1">
                <a:spLocks noRot="1" noChangeAspect="1" noMove="1" noResize="1" noEditPoints="1" noAdjustHandles="1" noChangeArrowheads="1" noChangeShapeType="1" noTextEdit="1"/>
              </p:cNvSpPr>
              <p:nvPr/>
            </p:nvSpPr>
            <p:spPr>
              <a:xfrm>
                <a:off x="5436096" y="1628800"/>
                <a:ext cx="2880319" cy="369332"/>
              </a:xfrm>
              <a:prstGeom prst="rect">
                <a:avLst/>
              </a:prstGeom>
              <a:blipFill rotWithShape="1">
                <a:blip r:embed="rId4"/>
                <a:stretch>
                  <a:fillRect l="-636" t="-8197" b="-24590"/>
                </a:stretch>
              </a:blipFill>
            </p:spPr>
            <p:txBody>
              <a:bodyPr/>
              <a:lstStyle/>
              <a:p>
                <a:r>
                  <a:rPr lang="ar-IQ">
                    <a:noFill/>
                  </a:rPr>
                  <a:t> </a:t>
                </a:r>
              </a:p>
            </p:txBody>
          </p:sp>
        </mc:Fallback>
      </mc:AlternateContent>
      <p:pic>
        <p:nvPicPr>
          <p:cNvPr id="2406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658" y="2996952"/>
            <a:ext cx="497375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95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idx="4294967295"/>
          </p:nvPr>
        </p:nvSpPr>
        <p:spPr>
          <a:xfrm>
            <a:off x="381000" y="304800"/>
            <a:ext cx="8610600" cy="685800"/>
          </a:xfrm>
        </p:spPr>
        <p:txBody>
          <a:bodyPr>
            <a:normAutofit fontScale="90000"/>
          </a:bodyPr>
          <a:lstStyle/>
          <a:p>
            <a:r>
              <a:rPr lang="en-US" sz="4400"/>
              <a:t>Per-unit System for </a:t>
            </a:r>
            <a:r>
              <a:rPr lang="en-US" sz="4400">
                <a:sym typeface="Symbol" pitchFamily="18" charset="2"/>
              </a:rPr>
              <a:t>3- Circuits</a:t>
            </a:r>
          </a:p>
        </p:txBody>
      </p:sp>
      <p:graphicFrame>
        <p:nvGraphicFramePr>
          <p:cNvPr id="372739" name="Object 3"/>
          <p:cNvGraphicFramePr>
            <a:graphicFrameLocks noChangeAspect="1"/>
          </p:cNvGraphicFramePr>
          <p:nvPr/>
        </p:nvGraphicFramePr>
        <p:xfrm>
          <a:off x="1276350" y="2635250"/>
          <a:ext cx="5657850" cy="1208088"/>
        </p:xfrm>
        <a:graphic>
          <a:graphicData uri="http://schemas.openxmlformats.org/presentationml/2006/ole">
            <mc:AlternateContent xmlns:mc="http://schemas.openxmlformats.org/markup-compatibility/2006">
              <mc:Choice xmlns:v="urn:schemas-microsoft-com:vml" Requires="v">
                <p:oleObj spid="_x0000_s271417" name="Equation" r:id="rId3" imgW="2260440" imgH="482400" progId="Equation.3">
                  <p:embed/>
                </p:oleObj>
              </mc:Choice>
              <mc:Fallback>
                <p:oleObj name="Equation" r:id="rId3" imgW="22604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2635250"/>
                        <a:ext cx="5657850"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2740" name="Object 4"/>
          <p:cNvGraphicFramePr>
            <a:graphicFrameLocks noChangeAspect="1"/>
          </p:cNvGraphicFramePr>
          <p:nvPr/>
        </p:nvGraphicFramePr>
        <p:xfrm>
          <a:off x="1276350" y="3962400"/>
          <a:ext cx="2381250" cy="1143000"/>
        </p:xfrm>
        <a:graphic>
          <a:graphicData uri="http://schemas.openxmlformats.org/presentationml/2006/ole">
            <mc:AlternateContent xmlns:mc="http://schemas.openxmlformats.org/markup-compatibility/2006">
              <mc:Choice xmlns:v="urn:schemas-microsoft-com:vml" Requires="v">
                <p:oleObj spid="_x0000_s271418" name="Equation" r:id="rId5" imgW="952200" imgH="457200" progId="Equation.3">
                  <p:embed/>
                </p:oleObj>
              </mc:Choice>
              <mc:Fallback>
                <p:oleObj name="Equation" r:id="rId5" imgW="952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350" y="3962400"/>
                        <a:ext cx="23812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2741" name="Object 5"/>
          <p:cNvGraphicFramePr>
            <a:graphicFrameLocks noChangeAspect="1"/>
          </p:cNvGraphicFramePr>
          <p:nvPr/>
        </p:nvGraphicFramePr>
        <p:xfrm>
          <a:off x="1219200" y="5118100"/>
          <a:ext cx="4414838" cy="1206500"/>
        </p:xfrm>
        <a:graphic>
          <a:graphicData uri="http://schemas.openxmlformats.org/presentationml/2006/ole">
            <mc:AlternateContent xmlns:mc="http://schemas.openxmlformats.org/markup-compatibility/2006">
              <mc:Choice xmlns:v="urn:schemas-microsoft-com:vml" Requires="v">
                <p:oleObj spid="_x0000_s271419" name="Equation" r:id="rId7" imgW="1765080" imgH="482400" progId="Equation.3">
                  <p:embed/>
                </p:oleObj>
              </mc:Choice>
              <mc:Fallback>
                <p:oleObj name="Equation" r:id="rId7" imgW="176508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5118100"/>
                        <a:ext cx="4414838"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2744" name="Object 8"/>
          <p:cNvGraphicFramePr>
            <a:graphicFrameLocks noChangeAspect="1"/>
          </p:cNvGraphicFramePr>
          <p:nvPr/>
        </p:nvGraphicFramePr>
        <p:xfrm>
          <a:off x="1335088" y="969963"/>
          <a:ext cx="3000375" cy="1500187"/>
        </p:xfrm>
        <a:graphic>
          <a:graphicData uri="http://schemas.openxmlformats.org/presentationml/2006/ole">
            <mc:AlternateContent xmlns:mc="http://schemas.openxmlformats.org/markup-compatibility/2006">
              <mc:Choice xmlns:v="urn:schemas-microsoft-com:vml" Requires="v">
                <p:oleObj spid="_x0000_s271420" name="Equation" r:id="rId9" imgW="888840" imgH="444240" progId="Equation.3">
                  <p:embed/>
                </p:oleObj>
              </mc:Choice>
              <mc:Fallback>
                <p:oleObj name="Equation" r:id="rId9" imgW="88884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5088" y="969963"/>
                        <a:ext cx="3000375"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2745" name="Object 9"/>
          <p:cNvGraphicFramePr>
            <a:graphicFrameLocks noChangeAspect="1"/>
          </p:cNvGraphicFramePr>
          <p:nvPr/>
        </p:nvGraphicFramePr>
        <p:xfrm>
          <a:off x="4676775" y="969963"/>
          <a:ext cx="3128963" cy="1500187"/>
        </p:xfrm>
        <a:graphic>
          <a:graphicData uri="http://schemas.openxmlformats.org/presentationml/2006/ole">
            <mc:AlternateContent xmlns:mc="http://schemas.openxmlformats.org/markup-compatibility/2006">
              <mc:Choice xmlns:v="urn:schemas-microsoft-com:vml" Requires="v">
                <p:oleObj spid="_x0000_s271421" name="Equation" r:id="rId11" imgW="927000" imgH="444240" progId="Equation.3">
                  <p:embed/>
                </p:oleObj>
              </mc:Choice>
              <mc:Fallback>
                <p:oleObj name="Equation" r:id="rId11" imgW="92700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6775" y="969963"/>
                        <a:ext cx="3128963"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86372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988"/>
            <a:ext cx="8229600" cy="490066"/>
          </a:xfrm>
        </p:spPr>
        <p:txBody>
          <a:bodyPr>
            <a:normAutofit fontScale="90000"/>
          </a:bodyPr>
          <a:lstStyle/>
          <a:p>
            <a:r>
              <a:rPr lang="en-US" dirty="0"/>
              <a:t>Change Between Two Bases</a:t>
            </a:r>
            <a:endParaRPr lang="ar-IQ" dirty="0"/>
          </a:p>
        </p:txBody>
      </p:sp>
      <p:sp>
        <p:nvSpPr>
          <p:cNvPr id="3" name="Content Placeholder 2"/>
          <p:cNvSpPr>
            <a:spLocks noGrp="1"/>
          </p:cNvSpPr>
          <p:nvPr>
            <p:ph idx="1"/>
          </p:nvPr>
        </p:nvSpPr>
        <p:spPr>
          <a:xfrm>
            <a:off x="395536" y="836712"/>
            <a:ext cx="8229600" cy="4525963"/>
          </a:xfrm>
        </p:spPr>
        <p:txBody>
          <a:bodyPr/>
          <a:lstStyle/>
          <a:p>
            <a:pPr algn="l"/>
            <a:r>
              <a:rPr lang="en-US" sz="2800" dirty="0" smtClean="0"/>
              <a:t>The impedances of generators, transformers and motors supplied by manufacturers are generally given in per-unit values on own ratings. For analysis all impedances must be expressed on common base</a:t>
            </a:r>
            <a:r>
              <a:rPr lang="en-US" dirty="0" smtClean="0"/>
              <a:t> </a:t>
            </a:r>
          </a:p>
          <a:p>
            <a:pPr algn="l"/>
            <a:r>
              <a:rPr lang="en-US" dirty="0" smtClean="0"/>
              <a:t> </a:t>
            </a:r>
            <a:endParaRPr lang="ar-IQ" dirty="0"/>
          </a:p>
        </p:txBody>
      </p:sp>
      <p:pic>
        <p:nvPicPr>
          <p:cNvPr id="277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19350"/>
            <a:ext cx="8496944" cy="69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11334"/>
            <a:ext cx="5040113" cy="99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439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2"/>
          <p:cNvSpPr txBox="1">
            <a:spLocks noChangeArrowheads="1"/>
          </p:cNvSpPr>
          <p:nvPr/>
        </p:nvSpPr>
        <p:spPr bwMode="auto">
          <a:xfrm>
            <a:off x="609600" y="1020763"/>
            <a:ext cx="812165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chemeClr val="tx2"/>
                </a:solidFill>
                <a:effectLst/>
                <a:latin typeface="Arial" pitchFamily="34" charset="0"/>
              </a:rPr>
              <a:t>Three 25-kVA, 34500/277-V </a:t>
            </a:r>
            <a:r>
              <a:rPr lang="en-US" sz="2800" dirty="0" smtClean="0">
                <a:solidFill>
                  <a:schemeClr val="tx2"/>
                </a:solidFill>
                <a:effectLst/>
                <a:latin typeface="Arial" pitchFamily="34" charset="0"/>
              </a:rPr>
              <a:t>transformer </a:t>
            </a:r>
            <a:r>
              <a:rPr lang="en-US" sz="2800" dirty="0">
                <a:solidFill>
                  <a:schemeClr val="tx2"/>
                </a:solidFill>
                <a:effectLst/>
                <a:latin typeface="Arial" pitchFamily="34" charset="0"/>
              </a:rPr>
              <a:t>connected in </a:t>
            </a:r>
            <a:r>
              <a:rPr lang="en-US" sz="2800" dirty="0">
                <a:solidFill>
                  <a:schemeClr val="tx2"/>
                </a:solidFill>
                <a:effectLst/>
                <a:latin typeface="Arial" pitchFamily="34" charset="0"/>
                <a:sym typeface="Symbol" pitchFamily="18" charset="2"/>
              </a:rPr>
              <a:t>-Y. Short-circuit test on high voltage side:</a:t>
            </a:r>
          </a:p>
          <a:p>
            <a:endParaRPr lang="en-US" sz="2800" dirty="0">
              <a:solidFill>
                <a:schemeClr val="tx2"/>
              </a:solidFill>
              <a:effectLst/>
              <a:latin typeface="Arial" pitchFamily="34" charset="0"/>
              <a:sym typeface="Symbol" pitchFamily="18" charset="2"/>
            </a:endParaRPr>
          </a:p>
          <a:p>
            <a:endParaRPr lang="en-US" sz="2800" dirty="0">
              <a:solidFill>
                <a:schemeClr val="tx2"/>
              </a:solidFill>
              <a:effectLst/>
              <a:latin typeface="Arial" pitchFamily="34" charset="0"/>
              <a:sym typeface="Symbol" pitchFamily="18" charset="2"/>
            </a:endParaRPr>
          </a:p>
          <a:p>
            <a:endParaRPr lang="en-US" sz="2800" dirty="0">
              <a:solidFill>
                <a:schemeClr val="tx2"/>
              </a:solidFill>
              <a:effectLst/>
              <a:latin typeface="Arial" pitchFamily="34" charset="0"/>
              <a:sym typeface="Symbol" pitchFamily="18" charset="2"/>
            </a:endParaRPr>
          </a:p>
          <a:p>
            <a:endParaRPr lang="en-US" sz="2800" dirty="0">
              <a:solidFill>
                <a:schemeClr val="tx2"/>
              </a:solidFill>
              <a:effectLst/>
              <a:latin typeface="Arial" pitchFamily="34" charset="0"/>
              <a:sym typeface="Symbol" pitchFamily="18" charset="2"/>
            </a:endParaRPr>
          </a:p>
          <a:p>
            <a:endParaRPr lang="en-US" sz="2800" dirty="0">
              <a:solidFill>
                <a:schemeClr val="tx2"/>
              </a:solidFill>
              <a:effectLst/>
              <a:latin typeface="Arial" pitchFamily="34" charset="0"/>
              <a:sym typeface="Symbol" pitchFamily="18" charset="2"/>
            </a:endParaRPr>
          </a:p>
          <a:p>
            <a:endParaRPr lang="en-US" sz="2800" dirty="0">
              <a:solidFill>
                <a:schemeClr val="tx2"/>
              </a:solidFill>
              <a:effectLst/>
              <a:latin typeface="Arial" pitchFamily="34" charset="0"/>
              <a:sym typeface="Symbol" pitchFamily="18" charset="2"/>
            </a:endParaRPr>
          </a:p>
          <a:p>
            <a:r>
              <a:rPr lang="en-US" sz="2800" dirty="0">
                <a:solidFill>
                  <a:schemeClr val="tx2"/>
                </a:solidFill>
                <a:effectLst/>
                <a:latin typeface="Arial" pitchFamily="34" charset="0"/>
                <a:sym typeface="Symbol" pitchFamily="18" charset="2"/>
              </a:rPr>
              <a:t>Determine the per-unit equivalent circuit of the transformer.</a:t>
            </a:r>
            <a:endParaRPr lang="en-US" sz="2800" dirty="0">
              <a:solidFill>
                <a:schemeClr val="tx2"/>
              </a:solidFill>
              <a:effectLst/>
              <a:latin typeface="Arial" pitchFamily="34" charset="0"/>
            </a:endParaRPr>
          </a:p>
        </p:txBody>
      </p:sp>
      <p:sp>
        <p:nvSpPr>
          <p:cNvPr id="376835" name="Rectangle 3"/>
          <p:cNvSpPr>
            <a:spLocks noGrp="1" noChangeArrowheads="1"/>
          </p:cNvSpPr>
          <p:nvPr>
            <p:ph type="title" idx="4294967295"/>
          </p:nvPr>
        </p:nvSpPr>
        <p:spPr>
          <a:xfrm>
            <a:off x="381000" y="304800"/>
            <a:ext cx="8610600" cy="685800"/>
          </a:xfrm>
        </p:spPr>
        <p:txBody>
          <a:bodyPr>
            <a:normAutofit fontScale="90000"/>
          </a:bodyPr>
          <a:lstStyle/>
          <a:p>
            <a:r>
              <a:rPr lang="en-US" sz="4400" dirty="0" smtClean="0"/>
              <a:t>Example #1 </a:t>
            </a:r>
            <a:r>
              <a:rPr lang="en-US" sz="4400" dirty="0"/>
              <a:t>for 3-</a:t>
            </a:r>
            <a:r>
              <a:rPr lang="en-US" sz="4400" dirty="0">
                <a:sym typeface="Symbol" pitchFamily="18" charset="2"/>
              </a:rPr>
              <a:t> </a:t>
            </a:r>
            <a:r>
              <a:rPr lang="en-US" sz="4400" dirty="0"/>
              <a:t>Transformer</a:t>
            </a:r>
          </a:p>
        </p:txBody>
      </p:sp>
      <p:graphicFrame>
        <p:nvGraphicFramePr>
          <p:cNvPr id="376836" name="Object 4"/>
          <p:cNvGraphicFramePr>
            <a:graphicFrameLocks noChangeAspect="1"/>
          </p:cNvGraphicFramePr>
          <p:nvPr/>
        </p:nvGraphicFramePr>
        <p:xfrm>
          <a:off x="1154113" y="2522538"/>
          <a:ext cx="2506662" cy="601662"/>
        </p:xfrm>
        <a:graphic>
          <a:graphicData uri="http://schemas.openxmlformats.org/presentationml/2006/ole">
            <mc:AlternateContent xmlns:mc="http://schemas.openxmlformats.org/markup-compatibility/2006">
              <mc:Choice xmlns:v="urn:schemas-microsoft-com:vml" Requires="v">
                <p:oleObj spid="_x0000_s272422" name="Equation" r:id="rId3" imgW="1002960" imgH="241200" progId="Equation.3">
                  <p:embed/>
                </p:oleObj>
              </mc:Choice>
              <mc:Fallback>
                <p:oleObj name="Equation" r:id="rId3" imgW="100296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113" y="2522538"/>
                        <a:ext cx="2506662"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37" name="Object 5"/>
          <p:cNvGraphicFramePr>
            <a:graphicFrameLocks noChangeAspect="1"/>
          </p:cNvGraphicFramePr>
          <p:nvPr/>
        </p:nvGraphicFramePr>
        <p:xfrm>
          <a:off x="1077913" y="3276600"/>
          <a:ext cx="2347912" cy="601663"/>
        </p:xfrm>
        <a:graphic>
          <a:graphicData uri="http://schemas.openxmlformats.org/presentationml/2006/ole">
            <mc:AlternateContent xmlns:mc="http://schemas.openxmlformats.org/markup-compatibility/2006">
              <mc:Choice xmlns:v="urn:schemas-microsoft-com:vml" Requires="v">
                <p:oleObj spid="_x0000_s272423" name="Equation" r:id="rId5" imgW="939600" imgH="241200" progId="Equation.3">
                  <p:embed/>
                </p:oleObj>
              </mc:Choice>
              <mc:Fallback>
                <p:oleObj name="Equation" r:id="rId5" imgW="9396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13" y="3276600"/>
                        <a:ext cx="2347912"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38" name="Object 6"/>
          <p:cNvGraphicFramePr>
            <a:graphicFrameLocks noChangeAspect="1"/>
          </p:cNvGraphicFramePr>
          <p:nvPr/>
        </p:nvGraphicFramePr>
        <p:xfrm>
          <a:off x="1066800" y="4122738"/>
          <a:ext cx="2220913" cy="601662"/>
        </p:xfrm>
        <a:graphic>
          <a:graphicData uri="http://schemas.openxmlformats.org/presentationml/2006/ole">
            <mc:AlternateContent xmlns:mc="http://schemas.openxmlformats.org/markup-compatibility/2006">
              <mc:Choice xmlns:v="urn:schemas-microsoft-com:vml" Requires="v">
                <p:oleObj spid="_x0000_s272424" name="Equation" r:id="rId7" imgW="888840" imgH="241200" progId="Equation.3">
                  <p:embed/>
                </p:oleObj>
              </mc:Choice>
              <mc:Fallback>
                <p:oleObj name="Equation" r:id="rId7" imgW="8888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122738"/>
                        <a:ext cx="2220913"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76839" name="Group 7"/>
          <p:cNvGrpSpPr>
            <a:grpSpLocks/>
          </p:cNvGrpSpPr>
          <p:nvPr/>
        </p:nvGrpSpPr>
        <p:grpSpPr bwMode="auto">
          <a:xfrm>
            <a:off x="4724400" y="2743200"/>
            <a:ext cx="3505200" cy="1219200"/>
            <a:chOff x="2976" y="1728"/>
            <a:chExt cx="2208" cy="768"/>
          </a:xfrm>
        </p:grpSpPr>
        <p:sp>
          <p:nvSpPr>
            <p:cNvPr id="376840" name="Line 8"/>
            <p:cNvSpPr>
              <a:spLocks noChangeShapeType="1"/>
            </p:cNvSpPr>
            <p:nvPr/>
          </p:nvSpPr>
          <p:spPr bwMode="auto">
            <a:xfrm flipH="1">
              <a:off x="3456" y="1776"/>
              <a:ext cx="336" cy="475"/>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41" name="Line 9"/>
            <p:cNvSpPr>
              <a:spLocks noChangeShapeType="1"/>
            </p:cNvSpPr>
            <p:nvPr/>
          </p:nvSpPr>
          <p:spPr bwMode="auto">
            <a:xfrm>
              <a:off x="3792" y="1776"/>
              <a:ext cx="288" cy="475"/>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42" name="Line 10"/>
            <p:cNvSpPr>
              <a:spLocks noChangeShapeType="1"/>
            </p:cNvSpPr>
            <p:nvPr/>
          </p:nvSpPr>
          <p:spPr bwMode="auto">
            <a:xfrm>
              <a:off x="3456" y="2251"/>
              <a:ext cx="624"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43" name="Line 11"/>
            <p:cNvSpPr>
              <a:spLocks noChangeShapeType="1"/>
            </p:cNvSpPr>
            <p:nvPr/>
          </p:nvSpPr>
          <p:spPr bwMode="auto">
            <a:xfrm>
              <a:off x="4320" y="1968"/>
              <a:ext cx="192" cy="24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44" name="Line 12"/>
            <p:cNvSpPr>
              <a:spLocks noChangeShapeType="1"/>
            </p:cNvSpPr>
            <p:nvPr/>
          </p:nvSpPr>
          <p:spPr bwMode="auto">
            <a:xfrm flipV="1">
              <a:off x="4512" y="1968"/>
              <a:ext cx="192" cy="24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45" name="Line 13"/>
            <p:cNvSpPr>
              <a:spLocks noChangeShapeType="1"/>
            </p:cNvSpPr>
            <p:nvPr/>
          </p:nvSpPr>
          <p:spPr bwMode="auto">
            <a:xfrm>
              <a:off x="4512" y="2208"/>
              <a:ext cx="0" cy="235"/>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46" name="Line 14"/>
            <p:cNvSpPr>
              <a:spLocks noChangeShapeType="1"/>
            </p:cNvSpPr>
            <p:nvPr/>
          </p:nvSpPr>
          <p:spPr bwMode="auto">
            <a:xfrm flipV="1">
              <a:off x="4320" y="1728"/>
              <a:ext cx="0" cy="24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47" name="Line 15"/>
            <p:cNvSpPr>
              <a:spLocks noChangeShapeType="1"/>
            </p:cNvSpPr>
            <p:nvPr/>
          </p:nvSpPr>
          <p:spPr bwMode="auto">
            <a:xfrm>
              <a:off x="4320" y="1728"/>
              <a:ext cx="86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48" name="Line 16"/>
            <p:cNvSpPr>
              <a:spLocks noChangeShapeType="1"/>
            </p:cNvSpPr>
            <p:nvPr/>
          </p:nvSpPr>
          <p:spPr bwMode="auto">
            <a:xfrm>
              <a:off x="4704" y="1968"/>
              <a:ext cx="48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49" name="Line 17"/>
            <p:cNvSpPr>
              <a:spLocks noChangeShapeType="1"/>
            </p:cNvSpPr>
            <p:nvPr/>
          </p:nvSpPr>
          <p:spPr bwMode="auto">
            <a:xfrm>
              <a:off x="4512" y="2443"/>
              <a:ext cx="67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50" name="Line 18"/>
            <p:cNvSpPr>
              <a:spLocks noChangeShapeType="1"/>
            </p:cNvSpPr>
            <p:nvPr/>
          </p:nvSpPr>
          <p:spPr bwMode="auto">
            <a:xfrm flipV="1">
              <a:off x="5184" y="1728"/>
              <a:ext cx="0" cy="71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51" name="Line 19"/>
            <p:cNvSpPr>
              <a:spLocks noChangeShapeType="1"/>
            </p:cNvSpPr>
            <p:nvPr/>
          </p:nvSpPr>
          <p:spPr bwMode="auto">
            <a:xfrm flipH="1">
              <a:off x="2976" y="1776"/>
              <a:ext cx="81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52" name="Line 20"/>
            <p:cNvSpPr>
              <a:spLocks noChangeShapeType="1"/>
            </p:cNvSpPr>
            <p:nvPr/>
          </p:nvSpPr>
          <p:spPr bwMode="auto">
            <a:xfrm flipH="1">
              <a:off x="2976" y="2251"/>
              <a:ext cx="48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53" name="Line 21"/>
            <p:cNvSpPr>
              <a:spLocks noChangeShapeType="1"/>
            </p:cNvSpPr>
            <p:nvPr/>
          </p:nvSpPr>
          <p:spPr bwMode="auto">
            <a:xfrm>
              <a:off x="4080" y="2251"/>
              <a:ext cx="0" cy="24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76854" name="Line 22"/>
            <p:cNvSpPr>
              <a:spLocks noChangeShapeType="1"/>
            </p:cNvSpPr>
            <p:nvPr/>
          </p:nvSpPr>
          <p:spPr bwMode="auto">
            <a:xfrm flipH="1">
              <a:off x="2976" y="2496"/>
              <a:ext cx="110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grpSp>
    </p:spTree>
    <p:extLst>
      <p:ext uri="{BB962C8B-B14F-4D97-AF65-F5344CB8AC3E}">
        <p14:creationId xmlns:p14="http://schemas.microsoft.com/office/powerpoint/2010/main" val="4211347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2"/>
          <p:cNvSpPr txBox="1">
            <a:spLocks noChangeArrowheads="1"/>
          </p:cNvSpPr>
          <p:nvPr/>
        </p:nvSpPr>
        <p:spPr bwMode="auto">
          <a:xfrm>
            <a:off x="609600" y="1020763"/>
            <a:ext cx="812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chemeClr val="tx2"/>
                </a:solidFill>
                <a:effectLst/>
                <a:latin typeface="Arial" pitchFamily="34" charset="0"/>
              </a:rPr>
              <a:t>(a) Using Y-equivalent</a:t>
            </a:r>
          </a:p>
        </p:txBody>
      </p:sp>
      <p:sp>
        <p:nvSpPr>
          <p:cNvPr id="363523" name="Rectangle 3"/>
          <p:cNvSpPr>
            <a:spLocks noGrp="1" noChangeArrowheads="1"/>
          </p:cNvSpPr>
          <p:nvPr>
            <p:ph type="title" idx="4294967295"/>
          </p:nvPr>
        </p:nvSpPr>
        <p:spPr>
          <a:xfrm>
            <a:off x="381000" y="304800"/>
            <a:ext cx="8610600" cy="685800"/>
          </a:xfrm>
        </p:spPr>
        <p:txBody>
          <a:bodyPr>
            <a:normAutofit fontScale="90000"/>
          </a:bodyPr>
          <a:lstStyle/>
          <a:p>
            <a:r>
              <a:rPr lang="en-US" sz="4400" dirty="0" smtClean="0"/>
              <a:t>Solution</a:t>
            </a:r>
            <a:endParaRPr lang="en-US" sz="4400" dirty="0"/>
          </a:p>
        </p:txBody>
      </p:sp>
      <p:grpSp>
        <p:nvGrpSpPr>
          <p:cNvPr id="363568" name="Group 48"/>
          <p:cNvGrpSpPr>
            <a:grpSpLocks/>
          </p:cNvGrpSpPr>
          <p:nvPr/>
        </p:nvGrpSpPr>
        <p:grpSpPr bwMode="auto">
          <a:xfrm>
            <a:off x="2133600" y="2247900"/>
            <a:ext cx="3429000" cy="1257300"/>
            <a:chOff x="624" y="1327"/>
            <a:chExt cx="2160" cy="792"/>
          </a:xfrm>
        </p:grpSpPr>
        <p:grpSp>
          <p:nvGrpSpPr>
            <p:cNvPr id="363543" name="Group 23"/>
            <p:cNvGrpSpPr>
              <a:grpSpLocks/>
            </p:cNvGrpSpPr>
            <p:nvPr/>
          </p:nvGrpSpPr>
          <p:grpSpPr bwMode="auto">
            <a:xfrm>
              <a:off x="768" y="1327"/>
              <a:ext cx="2016" cy="792"/>
              <a:chOff x="2340" y="2160"/>
              <a:chExt cx="5040" cy="1980"/>
            </a:xfrm>
          </p:grpSpPr>
          <p:grpSp>
            <p:nvGrpSpPr>
              <p:cNvPr id="363544" name="Group 24"/>
              <p:cNvGrpSpPr>
                <a:grpSpLocks/>
              </p:cNvGrpSpPr>
              <p:nvPr/>
            </p:nvGrpSpPr>
            <p:grpSpPr bwMode="auto">
              <a:xfrm>
                <a:off x="2880" y="2160"/>
                <a:ext cx="720" cy="360"/>
                <a:chOff x="2880" y="2160"/>
                <a:chExt cx="1440" cy="360"/>
              </a:xfrm>
            </p:grpSpPr>
            <p:sp>
              <p:nvSpPr>
                <p:cNvPr id="363545" name="Line 25"/>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46" name="Line 26"/>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47" name="Line 27"/>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48" name="Line 28"/>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49" name="Line 29"/>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363550" name="Freeform 30"/>
              <p:cNvSpPr>
                <a:spLocks/>
              </p:cNvSpPr>
              <p:nvPr/>
            </p:nvSpPr>
            <p:spPr bwMode="auto">
              <a:xfrm>
                <a:off x="4320" y="216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3551" name="Freeform 31"/>
              <p:cNvSpPr>
                <a:spLocks/>
              </p:cNvSpPr>
              <p:nvPr/>
            </p:nvSpPr>
            <p:spPr bwMode="auto">
              <a:xfrm rot="5400000">
                <a:off x="549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3552" name="Freeform 32"/>
              <p:cNvSpPr>
                <a:spLocks/>
              </p:cNvSpPr>
              <p:nvPr/>
            </p:nvSpPr>
            <p:spPr bwMode="auto">
              <a:xfrm rot="16200000">
                <a:off x="585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3553" name="Line 33"/>
              <p:cNvSpPr>
                <a:spLocks noChangeShapeType="1"/>
              </p:cNvSpPr>
              <p:nvPr/>
            </p:nvSpPr>
            <p:spPr bwMode="auto">
              <a:xfrm>
                <a:off x="2340" y="23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54" name="Line 34"/>
              <p:cNvSpPr>
                <a:spLocks noChangeShapeType="1"/>
              </p:cNvSpPr>
              <p:nvPr/>
            </p:nvSpPr>
            <p:spPr bwMode="auto">
              <a:xfrm>
                <a:off x="360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55" name="Line 35"/>
              <p:cNvSpPr>
                <a:spLocks noChangeShapeType="1"/>
              </p:cNvSpPr>
              <p:nvPr/>
            </p:nvSpPr>
            <p:spPr bwMode="auto">
              <a:xfrm>
                <a:off x="504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56" name="Line 36"/>
              <p:cNvSpPr>
                <a:spLocks noChangeShapeType="1"/>
              </p:cNvSpPr>
              <p:nvPr/>
            </p:nvSpPr>
            <p:spPr bwMode="auto">
              <a:xfrm>
                <a:off x="5760" y="234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57" name="Line 37"/>
              <p:cNvSpPr>
                <a:spLocks noChangeShapeType="1"/>
              </p:cNvSpPr>
              <p:nvPr/>
            </p:nvSpPr>
            <p:spPr bwMode="auto">
              <a:xfrm>
                <a:off x="5760" y="36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58" name="Line 38"/>
              <p:cNvSpPr>
                <a:spLocks noChangeShapeType="1"/>
              </p:cNvSpPr>
              <p:nvPr/>
            </p:nvSpPr>
            <p:spPr bwMode="auto">
              <a:xfrm>
                <a:off x="6300" y="36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59" name="Line 39"/>
              <p:cNvSpPr>
                <a:spLocks noChangeShapeType="1"/>
              </p:cNvSpPr>
              <p:nvPr/>
            </p:nvSpPr>
            <p:spPr bwMode="auto">
              <a:xfrm>
                <a:off x="6300" y="234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60" name="Line 40"/>
              <p:cNvSpPr>
                <a:spLocks noChangeShapeType="1"/>
              </p:cNvSpPr>
              <p:nvPr/>
            </p:nvSpPr>
            <p:spPr bwMode="auto">
              <a:xfrm flipH="1">
                <a:off x="2340" y="414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61" name="Line 41"/>
              <p:cNvSpPr>
                <a:spLocks noChangeShapeType="1"/>
              </p:cNvSpPr>
              <p:nvPr/>
            </p:nvSpPr>
            <p:spPr bwMode="auto">
              <a:xfrm>
                <a:off x="6300" y="23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62" name="Line 42"/>
              <p:cNvSpPr>
                <a:spLocks noChangeShapeType="1"/>
              </p:cNvSpPr>
              <p:nvPr/>
            </p:nvSpPr>
            <p:spPr bwMode="auto">
              <a:xfrm>
                <a:off x="6300" y="41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3563" name="Line 43"/>
              <p:cNvSpPr>
                <a:spLocks noChangeShapeType="1"/>
              </p:cNvSpPr>
              <p:nvPr/>
            </p:nvSpPr>
            <p:spPr bwMode="auto">
              <a:xfrm>
                <a:off x="2340" y="234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grpSp>
        <p:sp>
          <p:nvSpPr>
            <p:cNvPr id="363564" name="Oval 44"/>
            <p:cNvSpPr>
              <a:spLocks noChangeArrowheads="1"/>
            </p:cNvSpPr>
            <p:nvPr/>
          </p:nvSpPr>
          <p:spPr bwMode="auto">
            <a:xfrm>
              <a:off x="624" y="1615"/>
              <a:ext cx="240" cy="209"/>
            </a:xfrm>
            <a:prstGeom prst="ellipse">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endParaRPr lang="ar-IQ"/>
            </a:p>
          </p:txBody>
        </p:sp>
        <p:sp>
          <p:nvSpPr>
            <p:cNvPr id="363565" name="Line 45"/>
            <p:cNvSpPr>
              <a:spLocks noChangeShapeType="1"/>
            </p:cNvSpPr>
            <p:nvPr/>
          </p:nvSpPr>
          <p:spPr bwMode="auto">
            <a:xfrm flipV="1">
              <a:off x="768" y="1399"/>
              <a:ext cx="0" cy="216"/>
            </a:xfrm>
            <a:prstGeom prst="line">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endParaRPr lang="ar-IQ"/>
            </a:p>
          </p:txBody>
        </p:sp>
        <p:sp>
          <p:nvSpPr>
            <p:cNvPr id="363566" name="Line 46"/>
            <p:cNvSpPr>
              <a:spLocks noChangeShapeType="1"/>
            </p:cNvSpPr>
            <p:nvPr/>
          </p:nvSpPr>
          <p:spPr bwMode="auto">
            <a:xfrm flipV="1">
              <a:off x="768" y="1824"/>
              <a:ext cx="0" cy="295"/>
            </a:xfrm>
            <a:prstGeom prst="line">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endParaRPr lang="ar-IQ"/>
            </a:p>
          </p:txBody>
        </p:sp>
        <p:sp>
          <p:nvSpPr>
            <p:cNvPr id="363567" name="Line 47"/>
            <p:cNvSpPr>
              <a:spLocks noChangeShapeType="1"/>
            </p:cNvSpPr>
            <p:nvPr/>
          </p:nvSpPr>
          <p:spPr bwMode="auto">
            <a:xfrm>
              <a:off x="2784" y="1399"/>
              <a:ext cx="0" cy="720"/>
            </a:xfrm>
            <a:prstGeom prst="line">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endParaRPr lang="ar-IQ"/>
            </a:p>
          </p:txBody>
        </p:sp>
      </p:grpSp>
      <p:graphicFrame>
        <p:nvGraphicFramePr>
          <p:cNvPr id="363569" name="Object 49"/>
          <p:cNvGraphicFramePr>
            <a:graphicFrameLocks noChangeAspect="1"/>
          </p:cNvGraphicFramePr>
          <p:nvPr/>
        </p:nvGraphicFramePr>
        <p:xfrm>
          <a:off x="3810000" y="3502025"/>
          <a:ext cx="892175" cy="841375"/>
        </p:xfrm>
        <a:graphic>
          <a:graphicData uri="http://schemas.openxmlformats.org/presentationml/2006/ole">
            <mc:AlternateContent xmlns:mc="http://schemas.openxmlformats.org/markup-compatibility/2006">
              <mc:Choice xmlns:v="urn:schemas-microsoft-com:vml" Requires="v">
                <p:oleObj spid="_x0000_s273514" name="Equation" r:id="rId3" imgW="444240" imgH="419040" progId="Equation.3">
                  <p:embed/>
                </p:oleObj>
              </mc:Choice>
              <mc:Fallback>
                <p:oleObj name="Equation" r:id="rId3" imgW="44424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02025"/>
                        <a:ext cx="8921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70" name="Object 50"/>
          <p:cNvGraphicFramePr>
            <a:graphicFrameLocks noChangeAspect="1"/>
          </p:cNvGraphicFramePr>
          <p:nvPr/>
        </p:nvGraphicFramePr>
        <p:xfrm>
          <a:off x="4864100" y="3681413"/>
          <a:ext cx="560388" cy="357187"/>
        </p:xfrm>
        <a:graphic>
          <a:graphicData uri="http://schemas.openxmlformats.org/presentationml/2006/ole">
            <mc:AlternateContent xmlns:mc="http://schemas.openxmlformats.org/markup-compatibility/2006">
              <mc:Choice xmlns:v="urn:schemas-microsoft-com:vml" Requires="v">
                <p:oleObj spid="_x0000_s273515" name="Equation" r:id="rId5" imgW="279360" imgH="177480" progId="Equation.3">
                  <p:embed/>
                </p:oleObj>
              </mc:Choice>
              <mc:Fallback>
                <p:oleObj name="Equation" r:id="rId5" imgW="2793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3681413"/>
                        <a:ext cx="5603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71" name="Object 51"/>
          <p:cNvGraphicFramePr>
            <a:graphicFrameLocks noChangeAspect="1"/>
          </p:cNvGraphicFramePr>
          <p:nvPr/>
        </p:nvGraphicFramePr>
        <p:xfrm>
          <a:off x="2876550" y="1751013"/>
          <a:ext cx="1173163" cy="458787"/>
        </p:xfrm>
        <a:graphic>
          <a:graphicData uri="http://schemas.openxmlformats.org/presentationml/2006/ole">
            <mc:AlternateContent xmlns:mc="http://schemas.openxmlformats.org/markup-compatibility/2006">
              <mc:Choice xmlns:v="urn:schemas-microsoft-com:vml" Requires="v">
                <p:oleObj spid="_x0000_s273516" name="Equation" r:id="rId7" imgW="583920" imgH="228600" progId="Equation.3">
                  <p:embed/>
                </p:oleObj>
              </mc:Choice>
              <mc:Fallback>
                <p:oleObj name="Equation" r:id="rId7" imgW="5839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6550" y="1751013"/>
                        <a:ext cx="11731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72" name="Object 52"/>
          <p:cNvGraphicFramePr>
            <a:graphicFrameLocks noChangeAspect="1"/>
          </p:cNvGraphicFramePr>
          <p:nvPr/>
        </p:nvGraphicFramePr>
        <p:xfrm>
          <a:off x="6121400" y="2665413"/>
          <a:ext cx="1803400" cy="458787"/>
        </p:xfrm>
        <a:graphic>
          <a:graphicData uri="http://schemas.openxmlformats.org/presentationml/2006/ole">
            <mc:AlternateContent xmlns:mc="http://schemas.openxmlformats.org/markup-compatibility/2006">
              <mc:Choice xmlns:v="urn:schemas-microsoft-com:vml" Requires="v">
                <p:oleObj spid="_x0000_s273517" name="Equation" r:id="rId9" imgW="901440" imgH="228600" progId="Equation.3">
                  <p:embed/>
                </p:oleObj>
              </mc:Choice>
              <mc:Fallback>
                <p:oleObj name="Equation" r:id="rId9" imgW="9014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1400" y="2665413"/>
                        <a:ext cx="18034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73" name="Object 53"/>
          <p:cNvGraphicFramePr>
            <a:graphicFrameLocks noChangeAspect="1"/>
          </p:cNvGraphicFramePr>
          <p:nvPr/>
        </p:nvGraphicFramePr>
        <p:xfrm>
          <a:off x="533400" y="2514600"/>
          <a:ext cx="1484313" cy="841375"/>
        </p:xfrm>
        <a:graphic>
          <a:graphicData uri="http://schemas.openxmlformats.org/presentationml/2006/ole">
            <mc:AlternateContent xmlns:mc="http://schemas.openxmlformats.org/markup-compatibility/2006">
              <mc:Choice xmlns:v="urn:schemas-microsoft-com:vml" Requires="v">
                <p:oleObj spid="_x0000_s273518" name="Equation" r:id="rId11" imgW="736560" imgH="419040" progId="Equation.3">
                  <p:embed/>
                </p:oleObj>
              </mc:Choice>
              <mc:Fallback>
                <p:oleObj name="Equation" r:id="rId11" imgW="736560" imgH="419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2514600"/>
                        <a:ext cx="14843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74" name="Object 54"/>
          <p:cNvGraphicFramePr>
            <a:graphicFrameLocks noChangeAspect="1"/>
          </p:cNvGraphicFramePr>
          <p:nvPr/>
        </p:nvGraphicFramePr>
        <p:xfrm>
          <a:off x="1295400" y="1905000"/>
          <a:ext cx="1300163" cy="458788"/>
        </p:xfrm>
        <a:graphic>
          <a:graphicData uri="http://schemas.openxmlformats.org/presentationml/2006/ole">
            <mc:AlternateContent xmlns:mc="http://schemas.openxmlformats.org/markup-compatibility/2006">
              <mc:Choice xmlns:v="urn:schemas-microsoft-com:vml" Requires="v">
                <p:oleObj spid="_x0000_s273519" name="Equation" r:id="rId13" imgW="647640" imgH="228600" progId="Equation.3">
                  <p:embed/>
                </p:oleObj>
              </mc:Choice>
              <mc:Fallback>
                <p:oleObj name="Equation" r:id="rId13" imgW="64764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1905000"/>
                        <a:ext cx="13001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75" name="Object 55"/>
          <p:cNvGraphicFramePr>
            <a:graphicFrameLocks noChangeAspect="1"/>
          </p:cNvGraphicFramePr>
          <p:nvPr/>
        </p:nvGraphicFramePr>
        <p:xfrm>
          <a:off x="1473200" y="5381625"/>
          <a:ext cx="3403600" cy="866775"/>
        </p:xfrm>
        <a:graphic>
          <a:graphicData uri="http://schemas.openxmlformats.org/presentationml/2006/ole">
            <mc:AlternateContent xmlns:mc="http://schemas.openxmlformats.org/markup-compatibility/2006">
              <mc:Choice xmlns:v="urn:schemas-microsoft-com:vml" Requires="v">
                <p:oleObj spid="_x0000_s273520" name="Equation" r:id="rId15" imgW="1701720" imgH="431640" progId="Equation.3">
                  <p:embed/>
                </p:oleObj>
              </mc:Choice>
              <mc:Fallback>
                <p:oleObj name="Equation" r:id="rId15" imgW="170172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3200" y="5381625"/>
                        <a:ext cx="3403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76" name="Object 56"/>
          <p:cNvGraphicFramePr>
            <a:graphicFrameLocks noChangeAspect="1"/>
          </p:cNvGraphicFramePr>
          <p:nvPr/>
        </p:nvGraphicFramePr>
        <p:xfrm>
          <a:off x="1450975" y="4543425"/>
          <a:ext cx="3044825" cy="841375"/>
        </p:xfrm>
        <a:graphic>
          <a:graphicData uri="http://schemas.openxmlformats.org/presentationml/2006/ole">
            <mc:AlternateContent xmlns:mc="http://schemas.openxmlformats.org/markup-compatibility/2006">
              <mc:Choice xmlns:v="urn:schemas-microsoft-com:vml" Requires="v">
                <p:oleObj spid="_x0000_s273521" name="Equation" r:id="rId17" imgW="1511280" imgH="419040" progId="Equation.3">
                  <p:embed/>
                </p:oleObj>
              </mc:Choice>
              <mc:Fallback>
                <p:oleObj name="Equation" r:id="rId17" imgW="1511280" imgH="419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0975" y="4543425"/>
                        <a:ext cx="30448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3917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2915816" y="3062288"/>
            <a:ext cx="504252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chemeClr val="tx2"/>
                </a:solidFill>
                <a:effectLst/>
                <a:latin typeface="Arial" pitchFamily="34" charset="0"/>
              </a:rPr>
              <a:t>So</a:t>
            </a:r>
          </a:p>
        </p:txBody>
      </p:sp>
      <p:sp>
        <p:nvSpPr>
          <p:cNvPr id="364547" name="Rectangle 3"/>
          <p:cNvSpPr>
            <a:spLocks noGrp="1" noChangeArrowheads="1"/>
          </p:cNvSpPr>
          <p:nvPr>
            <p:ph type="title" idx="4294967295"/>
          </p:nvPr>
        </p:nvSpPr>
        <p:spPr>
          <a:xfrm>
            <a:off x="381000" y="304800"/>
            <a:ext cx="8610600" cy="685800"/>
          </a:xfrm>
        </p:spPr>
        <p:txBody>
          <a:bodyPr>
            <a:normAutofit fontScale="90000"/>
          </a:bodyPr>
          <a:lstStyle/>
          <a:p>
            <a:r>
              <a:rPr lang="en-US" sz="4400" dirty="0" smtClean="0"/>
              <a:t>Solution</a:t>
            </a:r>
            <a:endParaRPr lang="en-US" sz="4400" dirty="0"/>
          </a:p>
        </p:txBody>
      </p:sp>
      <p:graphicFrame>
        <p:nvGraphicFramePr>
          <p:cNvPr id="364580" name="Object 36"/>
          <p:cNvGraphicFramePr>
            <a:graphicFrameLocks noChangeAspect="1"/>
          </p:cNvGraphicFramePr>
          <p:nvPr/>
        </p:nvGraphicFramePr>
        <p:xfrm>
          <a:off x="1143000" y="2209800"/>
          <a:ext cx="5969000" cy="661988"/>
        </p:xfrm>
        <a:graphic>
          <a:graphicData uri="http://schemas.openxmlformats.org/presentationml/2006/ole">
            <mc:AlternateContent xmlns:mc="http://schemas.openxmlformats.org/markup-compatibility/2006">
              <mc:Choice xmlns:v="urn:schemas-microsoft-com:vml" Requires="v">
                <p:oleObj spid="_x0000_s274538" name="Equation" r:id="rId3" imgW="2984400" imgH="330120" progId="Equation.3">
                  <p:embed/>
                </p:oleObj>
              </mc:Choice>
              <mc:Fallback>
                <p:oleObj name="Equation" r:id="rId3" imgW="298440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59690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81" name="Object 37"/>
          <p:cNvGraphicFramePr>
            <a:graphicFrameLocks noChangeAspect="1"/>
          </p:cNvGraphicFramePr>
          <p:nvPr/>
        </p:nvGraphicFramePr>
        <p:xfrm>
          <a:off x="1143000" y="1143000"/>
          <a:ext cx="2227263" cy="790575"/>
        </p:xfrm>
        <a:graphic>
          <a:graphicData uri="http://schemas.openxmlformats.org/presentationml/2006/ole">
            <mc:AlternateContent xmlns:mc="http://schemas.openxmlformats.org/markup-compatibility/2006">
              <mc:Choice xmlns:v="urn:schemas-microsoft-com:vml" Requires="v">
                <p:oleObj spid="_x0000_s274539" name="Equation" r:id="rId5" imgW="1104840" imgH="393480" progId="Equation.3">
                  <p:embed/>
                </p:oleObj>
              </mc:Choice>
              <mc:Fallback>
                <p:oleObj name="Equation" r:id="rId5" imgW="11048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143000"/>
                        <a:ext cx="222726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82" name="Object 38"/>
          <p:cNvGraphicFramePr>
            <a:graphicFrameLocks noChangeAspect="1"/>
          </p:cNvGraphicFramePr>
          <p:nvPr/>
        </p:nvGraphicFramePr>
        <p:xfrm>
          <a:off x="4086225" y="1089025"/>
          <a:ext cx="3533775" cy="917575"/>
        </p:xfrm>
        <a:graphic>
          <a:graphicData uri="http://schemas.openxmlformats.org/presentationml/2006/ole">
            <mc:AlternateContent xmlns:mc="http://schemas.openxmlformats.org/markup-compatibility/2006">
              <mc:Choice xmlns:v="urn:schemas-microsoft-com:vml" Requires="v">
                <p:oleObj spid="_x0000_s274540" name="Equation" r:id="rId7" imgW="1752480" imgH="457200" progId="Equation.3">
                  <p:embed/>
                </p:oleObj>
              </mc:Choice>
              <mc:Fallback>
                <p:oleObj name="Equation" r:id="rId7" imgW="175248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6225" y="1089025"/>
                        <a:ext cx="353377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83" name="Object 39"/>
          <p:cNvGraphicFramePr>
            <a:graphicFrameLocks noChangeAspect="1"/>
          </p:cNvGraphicFramePr>
          <p:nvPr/>
        </p:nvGraphicFramePr>
        <p:xfrm>
          <a:off x="1397000" y="3124200"/>
          <a:ext cx="3149600" cy="457200"/>
        </p:xfrm>
        <a:graphic>
          <a:graphicData uri="http://schemas.openxmlformats.org/presentationml/2006/ole">
            <mc:AlternateContent xmlns:mc="http://schemas.openxmlformats.org/markup-compatibility/2006">
              <mc:Choice xmlns:v="urn:schemas-microsoft-com:vml" Requires="v">
                <p:oleObj spid="_x0000_s274541" name="Equation" r:id="rId9" imgW="1574640" imgH="228600" progId="Equation.3">
                  <p:embed/>
                </p:oleObj>
              </mc:Choice>
              <mc:Fallback>
                <p:oleObj name="Equation" r:id="rId9" imgW="15746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7000" y="31242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84" name="Object 40"/>
          <p:cNvGraphicFramePr>
            <a:graphicFrameLocks noChangeAspect="1"/>
          </p:cNvGraphicFramePr>
          <p:nvPr/>
        </p:nvGraphicFramePr>
        <p:xfrm>
          <a:off x="1143000" y="3810000"/>
          <a:ext cx="1803400" cy="458788"/>
        </p:xfrm>
        <a:graphic>
          <a:graphicData uri="http://schemas.openxmlformats.org/presentationml/2006/ole">
            <mc:AlternateContent xmlns:mc="http://schemas.openxmlformats.org/markup-compatibility/2006">
              <mc:Choice xmlns:v="urn:schemas-microsoft-com:vml" Requires="v">
                <p:oleObj spid="_x0000_s274542" name="Equation" r:id="rId11" imgW="901440" imgH="228600" progId="Equation.3">
                  <p:embed/>
                </p:oleObj>
              </mc:Choice>
              <mc:Fallback>
                <p:oleObj name="Equation" r:id="rId11" imgW="90144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810000"/>
                        <a:ext cx="18034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85" name="Object 41"/>
          <p:cNvGraphicFramePr>
            <a:graphicFrameLocks noChangeAspect="1"/>
          </p:cNvGraphicFramePr>
          <p:nvPr/>
        </p:nvGraphicFramePr>
        <p:xfrm>
          <a:off x="3810000" y="3619500"/>
          <a:ext cx="3429000" cy="841375"/>
        </p:xfrm>
        <a:graphic>
          <a:graphicData uri="http://schemas.openxmlformats.org/presentationml/2006/ole">
            <mc:AlternateContent xmlns:mc="http://schemas.openxmlformats.org/markup-compatibility/2006">
              <mc:Choice xmlns:v="urn:schemas-microsoft-com:vml" Requires="v">
                <p:oleObj spid="_x0000_s274543" name="Equation" r:id="rId13" imgW="1714320" imgH="419040" progId="Equation.3">
                  <p:embed/>
                </p:oleObj>
              </mc:Choice>
              <mc:Fallback>
                <p:oleObj name="Equation" r:id="rId13" imgW="1714320" imgH="419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3619500"/>
                        <a:ext cx="3429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86" name="Object 42"/>
          <p:cNvGraphicFramePr>
            <a:graphicFrameLocks noChangeAspect="1"/>
          </p:cNvGraphicFramePr>
          <p:nvPr/>
        </p:nvGraphicFramePr>
        <p:xfrm>
          <a:off x="1193800" y="4416425"/>
          <a:ext cx="3987800" cy="841375"/>
        </p:xfrm>
        <a:graphic>
          <a:graphicData uri="http://schemas.openxmlformats.org/presentationml/2006/ole">
            <mc:AlternateContent xmlns:mc="http://schemas.openxmlformats.org/markup-compatibility/2006">
              <mc:Choice xmlns:v="urn:schemas-microsoft-com:vml" Requires="v">
                <p:oleObj spid="_x0000_s274544" name="Equation" r:id="rId15" imgW="1993680" imgH="419040" progId="Equation.3">
                  <p:embed/>
                </p:oleObj>
              </mc:Choice>
              <mc:Fallback>
                <p:oleObj name="Equation" r:id="rId15" imgW="199368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93800" y="4416425"/>
                        <a:ext cx="39878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87" name="Object 43"/>
          <p:cNvGraphicFramePr>
            <a:graphicFrameLocks noChangeAspect="1"/>
          </p:cNvGraphicFramePr>
          <p:nvPr/>
        </p:nvGraphicFramePr>
        <p:xfrm>
          <a:off x="1219200" y="5486400"/>
          <a:ext cx="6019800" cy="788988"/>
        </p:xfrm>
        <a:graphic>
          <a:graphicData uri="http://schemas.openxmlformats.org/presentationml/2006/ole">
            <mc:AlternateContent xmlns:mc="http://schemas.openxmlformats.org/markup-compatibility/2006">
              <mc:Choice xmlns:v="urn:schemas-microsoft-com:vml" Requires="v">
                <p:oleObj spid="_x0000_s274545" name="Equation" r:id="rId17" imgW="3009600" imgH="393480" progId="Equation.3">
                  <p:embed/>
                </p:oleObj>
              </mc:Choice>
              <mc:Fallback>
                <p:oleObj name="Equation" r:id="rId17" imgW="300960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9200" y="5486400"/>
                        <a:ext cx="60198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5709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609600" y="1020763"/>
            <a:ext cx="812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chemeClr val="tx2"/>
                </a:solidFill>
                <a:effectLst/>
                <a:latin typeface="Arial" pitchFamily="34" charset="0"/>
              </a:rPr>
              <a:t>(b) Using </a:t>
            </a:r>
            <a:r>
              <a:rPr lang="en-US" sz="2800" dirty="0">
                <a:solidFill>
                  <a:schemeClr val="tx2"/>
                </a:solidFill>
                <a:effectLst/>
                <a:latin typeface="Arial" pitchFamily="34" charset="0"/>
                <a:sym typeface="Symbol" pitchFamily="18" charset="2"/>
              </a:rPr>
              <a:t></a:t>
            </a:r>
            <a:r>
              <a:rPr lang="en-US" sz="2800" dirty="0">
                <a:solidFill>
                  <a:schemeClr val="tx2"/>
                </a:solidFill>
                <a:effectLst/>
                <a:latin typeface="Arial" pitchFamily="34" charset="0"/>
              </a:rPr>
              <a:t>-equivalent</a:t>
            </a:r>
          </a:p>
        </p:txBody>
      </p:sp>
      <p:sp>
        <p:nvSpPr>
          <p:cNvPr id="365571" name="Rectangle 3"/>
          <p:cNvSpPr>
            <a:spLocks noGrp="1" noChangeArrowheads="1"/>
          </p:cNvSpPr>
          <p:nvPr>
            <p:ph type="title" idx="4294967295"/>
          </p:nvPr>
        </p:nvSpPr>
        <p:spPr>
          <a:xfrm>
            <a:off x="381000" y="304800"/>
            <a:ext cx="8610600" cy="685800"/>
          </a:xfrm>
        </p:spPr>
        <p:txBody>
          <a:bodyPr>
            <a:normAutofit fontScale="90000"/>
          </a:bodyPr>
          <a:lstStyle/>
          <a:p>
            <a:r>
              <a:rPr lang="en-US" sz="4400" dirty="0" smtClean="0"/>
              <a:t>Solution</a:t>
            </a:r>
            <a:endParaRPr lang="en-US" sz="4400" dirty="0"/>
          </a:p>
        </p:txBody>
      </p:sp>
      <p:grpSp>
        <p:nvGrpSpPr>
          <p:cNvPr id="365572" name="Group 4"/>
          <p:cNvGrpSpPr>
            <a:grpSpLocks/>
          </p:cNvGrpSpPr>
          <p:nvPr/>
        </p:nvGrpSpPr>
        <p:grpSpPr bwMode="auto">
          <a:xfrm>
            <a:off x="2133600" y="2400300"/>
            <a:ext cx="3429000" cy="1257300"/>
            <a:chOff x="624" y="1327"/>
            <a:chExt cx="2160" cy="792"/>
          </a:xfrm>
        </p:grpSpPr>
        <p:grpSp>
          <p:nvGrpSpPr>
            <p:cNvPr id="365573" name="Group 5"/>
            <p:cNvGrpSpPr>
              <a:grpSpLocks/>
            </p:cNvGrpSpPr>
            <p:nvPr/>
          </p:nvGrpSpPr>
          <p:grpSpPr bwMode="auto">
            <a:xfrm>
              <a:off x="768" y="1327"/>
              <a:ext cx="2016" cy="792"/>
              <a:chOff x="2340" y="2160"/>
              <a:chExt cx="5040" cy="1980"/>
            </a:xfrm>
          </p:grpSpPr>
          <p:grpSp>
            <p:nvGrpSpPr>
              <p:cNvPr id="365574" name="Group 6"/>
              <p:cNvGrpSpPr>
                <a:grpSpLocks/>
              </p:cNvGrpSpPr>
              <p:nvPr/>
            </p:nvGrpSpPr>
            <p:grpSpPr bwMode="auto">
              <a:xfrm>
                <a:off x="2880" y="2160"/>
                <a:ext cx="720" cy="360"/>
                <a:chOff x="2880" y="2160"/>
                <a:chExt cx="1440" cy="360"/>
              </a:xfrm>
            </p:grpSpPr>
            <p:sp>
              <p:nvSpPr>
                <p:cNvPr id="365575" name="Line 7"/>
                <p:cNvSpPr>
                  <a:spLocks noChangeShapeType="1"/>
                </p:cNvSpPr>
                <p:nvPr/>
              </p:nvSpPr>
              <p:spPr bwMode="auto">
                <a:xfrm flipV="1">
                  <a:off x="2880" y="216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76" name="Line 8"/>
                <p:cNvSpPr>
                  <a:spLocks noChangeShapeType="1"/>
                </p:cNvSpPr>
                <p:nvPr/>
              </p:nvSpPr>
              <p:spPr bwMode="auto">
                <a:xfrm>
                  <a:off x="306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77" name="Line 9"/>
                <p:cNvSpPr>
                  <a:spLocks noChangeShapeType="1"/>
                </p:cNvSpPr>
                <p:nvPr/>
              </p:nvSpPr>
              <p:spPr bwMode="auto">
                <a:xfrm flipV="1">
                  <a:off x="342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78" name="Line 10"/>
                <p:cNvSpPr>
                  <a:spLocks noChangeShapeType="1"/>
                </p:cNvSpPr>
                <p:nvPr/>
              </p:nvSpPr>
              <p:spPr bwMode="auto">
                <a:xfrm>
                  <a:off x="3780" y="2160"/>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79" name="Line 11"/>
                <p:cNvSpPr>
                  <a:spLocks noChangeShapeType="1"/>
                </p:cNvSpPr>
                <p:nvPr/>
              </p:nvSpPr>
              <p:spPr bwMode="auto">
                <a:xfrm flipV="1">
                  <a:off x="4140" y="2340"/>
                  <a:ext cx="18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365580" name="Freeform 12"/>
              <p:cNvSpPr>
                <a:spLocks/>
              </p:cNvSpPr>
              <p:nvPr/>
            </p:nvSpPr>
            <p:spPr bwMode="auto">
              <a:xfrm>
                <a:off x="4320" y="216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5581" name="Freeform 13"/>
              <p:cNvSpPr>
                <a:spLocks/>
              </p:cNvSpPr>
              <p:nvPr/>
            </p:nvSpPr>
            <p:spPr bwMode="auto">
              <a:xfrm rot="5400000">
                <a:off x="549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5582" name="Freeform 14"/>
              <p:cNvSpPr>
                <a:spLocks/>
              </p:cNvSpPr>
              <p:nvPr/>
            </p:nvSpPr>
            <p:spPr bwMode="auto">
              <a:xfrm rot="16200000">
                <a:off x="5850" y="3150"/>
                <a:ext cx="720" cy="180"/>
              </a:xfrm>
              <a:custGeom>
                <a:avLst/>
                <a:gdLst>
                  <a:gd name="T0" fmla="*/ 0 w 1080"/>
                  <a:gd name="T1" fmla="*/ 180 h 180"/>
                  <a:gd name="T2" fmla="*/ 180 w 1080"/>
                  <a:gd name="T3" fmla="*/ 0 h 180"/>
                  <a:gd name="T4" fmla="*/ 360 w 1080"/>
                  <a:gd name="T5" fmla="*/ 180 h 180"/>
                  <a:gd name="T6" fmla="*/ 540 w 1080"/>
                  <a:gd name="T7" fmla="*/ 0 h 180"/>
                  <a:gd name="T8" fmla="*/ 720 w 1080"/>
                  <a:gd name="T9" fmla="*/ 180 h 180"/>
                  <a:gd name="T10" fmla="*/ 900 w 1080"/>
                  <a:gd name="T11" fmla="*/ 0 h 180"/>
                  <a:gd name="T12" fmla="*/ 1080 w 10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080" h="180">
                    <a:moveTo>
                      <a:pt x="0" y="180"/>
                    </a:moveTo>
                    <a:cubicBezTo>
                      <a:pt x="60" y="90"/>
                      <a:pt x="120" y="0"/>
                      <a:pt x="180" y="0"/>
                    </a:cubicBezTo>
                    <a:cubicBezTo>
                      <a:pt x="240" y="0"/>
                      <a:pt x="300" y="180"/>
                      <a:pt x="360" y="180"/>
                    </a:cubicBezTo>
                    <a:cubicBezTo>
                      <a:pt x="420" y="180"/>
                      <a:pt x="480" y="0"/>
                      <a:pt x="540" y="0"/>
                    </a:cubicBezTo>
                    <a:cubicBezTo>
                      <a:pt x="600" y="0"/>
                      <a:pt x="660" y="180"/>
                      <a:pt x="720" y="180"/>
                    </a:cubicBezTo>
                    <a:cubicBezTo>
                      <a:pt x="780" y="180"/>
                      <a:pt x="840" y="0"/>
                      <a:pt x="900" y="0"/>
                    </a:cubicBezTo>
                    <a:cubicBezTo>
                      <a:pt x="960" y="0"/>
                      <a:pt x="1020" y="90"/>
                      <a:pt x="1080"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5583" name="Line 15"/>
              <p:cNvSpPr>
                <a:spLocks noChangeShapeType="1"/>
              </p:cNvSpPr>
              <p:nvPr/>
            </p:nvSpPr>
            <p:spPr bwMode="auto">
              <a:xfrm>
                <a:off x="2340" y="23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84" name="Line 16"/>
              <p:cNvSpPr>
                <a:spLocks noChangeShapeType="1"/>
              </p:cNvSpPr>
              <p:nvPr/>
            </p:nvSpPr>
            <p:spPr bwMode="auto">
              <a:xfrm>
                <a:off x="360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85" name="Line 17"/>
              <p:cNvSpPr>
                <a:spLocks noChangeShapeType="1"/>
              </p:cNvSpPr>
              <p:nvPr/>
            </p:nvSpPr>
            <p:spPr bwMode="auto">
              <a:xfrm>
                <a:off x="5040" y="23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86" name="Line 18"/>
              <p:cNvSpPr>
                <a:spLocks noChangeShapeType="1"/>
              </p:cNvSpPr>
              <p:nvPr/>
            </p:nvSpPr>
            <p:spPr bwMode="auto">
              <a:xfrm>
                <a:off x="5760" y="234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87" name="Line 19"/>
              <p:cNvSpPr>
                <a:spLocks noChangeShapeType="1"/>
              </p:cNvSpPr>
              <p:nvPr/>
            </p:nvSpPr>
            <p:spPr bwMode="auto">
              <a:xfrm>
                <a:off x="5760" y="36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88" name="Line 20"/>
              <p:cNvSpPr>
                <a:spLocks noChangeShapeType="1"/>
              </p:cNvSpPr>
              <p:nvPr/>
            </p:nvSpPr>
            <p:spPr bwMode="auto">
              <a:xfrm>
                <a:off x="6300" y="36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89" name="Line 21"/>
              <p:cNvSpPr>
                <a:spLocks noChangeShapeType="1"/>
              </p:cNvSpPr>
              <p:nvPr/>
            </p:nvSpPr>
            <p:spPr bwMode="auto">
              <a:xfrm>
                <a:off x="6300" y="234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90" name="Line 22"/>
              <p:cNvSpPr>
                <a:spLocks noChangeShapeType="1"/>
              </p:cNvSpPr>
              <p:nvPr/>
            </p:nvSpPr>
            <p:spPr bwMode="auto">
              <a:xfrm flipH="1">
                <a:off x="2340" y="4140"/>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91" name="Line 23"/>
              <p:cNvSpPr>
                <a:spLocks noChangeShapeType="1"/>
              </p:cNvSpPr>
              <p:nvPr/>
            </p:nvSpPr>
            <p:spPr bwMode="auto">
              <a:xfrm>
                <a:off x="6300" y="23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92" name="Line 24"/>
              <p:cNvSpPr>
                <a:spLocks noChangeShapeType="1"/>
              </p:cNvSpPr>
              <p:nvPr/>
            </p:nvSpPr>
            <p:spPr bwMode="auto">
              <a:xfrm>
                <a:off x="6300" y="4140"/>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5593" name="Line 25"/>
              <p:cNvSpPr>
                <a:spLocks noChangeShapeType="1"/>
              </p:cNvSpPr>
              <p:nvPr/>
            </p:nvSpPr>
            <p:spPr bwMode="auto">
              <a:xfrm>
                <a:off x="2340" y="234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grpSp>
        <p:sp>
          <p:nvSpPr>
            <p:cNvPr id="365594" name="Oval 26"/>
            <p:cNvSpPr>
              <a:spLocks noChangeArrowheads="1"/>
            </p:cNvSpPr>
            <p:nvPr/>
          </p:nvSpPr>
          <p:spPr bwMode="auto">
            <a:xfrm>
              <a:off x="624" y="1615"/>
              <a:ext cx="240" cy="209"/>
            </a:xfrm>
            <a:prstGeom prst="ellipse">
              <a:avLst/>
            </a:prstGeom>
            <a:noFill/>
            <a:ln w="12700" cap="sq">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365595" name="Line 27"/>
            <p:cNvSpPr>
              <a:spLocks noChangeShapeType="1"/>
            </p:cNvSpPr>
            <p:nvPr/>
          </p:nvSpPr>
          <p:spPr bwMode="auto">
            <a:xfrm flipV="1">
              <a:off x="768" y="1399"/>
              <a:ext cx="0" cy="216"/>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65596" name="Line 28"/>
            <p:cNvSpPr>
              <a:spLocks noChangeShapeType="1"/>
            </p:cNvSpPr>
            <p:nvPr/>
          </p:nvSpPr>
          <p:spPr bwMode="auto">
            <a:xfrm flipV="1">
              <a:off x="768" y="1824"/>
              <a:ext cx="0" cy="295"/>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365597" name="Line 29"/>
            <p:cNvSpPr>
              <a:spLocks noChangeShapeType="1"/>
            </p:cNvSpPr>
            <p:nvPr/>
          </p:nvSpPr>
          <p:spPr bwMode="auto">
            <a:xfrm>
              <a:off x="2784" y="1399"/>
              <a:ext cx="0" cy="72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grpSp>
      <p:graphicFrame>
        <p:nvGraphicFramePr>
          <p:cNvPr id="365598" name="Object 30"/>
          <p:cNvGraphicFramePr>
            <a:graphicFrameLocks noChangeAspect="1"/>
          </p:cNvGraphicFramePr>
          <p:nvPr/>
        </p:nvGraphicFramePr>
        <p:xfrm>
          <a:off x="3810000" y="3833813"/>
          <a:ext cx="841375" cy="357187"/>
        </p:xfrm>
        <a:graphic>
          <a:graphicData uri="http://schemas.openxmlformats.org/presentationml/2006/ole">
            <mc:AlternateContent xmlns:mc="http://schemas.openxmlformats.org/markup-compatibility/2006">
              <mc:Choice xmlns:v="urn:schemas-microsoft-com:vml" Requires="v">
                <p:oleObj spid="_x0000_s275566" name="Equation" r:id="rId3" imgW="419040" imgH="177480" progId="Equation.3">
                  <p:embed/>
                </p:oleObj>
              </mc:Choice>
              <mc:Fallback>
                <p:oleObj name="Equation" r:id="rId3" imgW="4190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833813"/>
                        <a:ext cx="84137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99" name="Object 31"/>
          <p:cNvGraphicFramePr>
            <a:graphicFrameLocks noChangeAspect="1"/>
          </p:cNvGraphicFramePr>
          <p:nvPr/>
        </p:nvGraphicFramePr>
        <p:xfrm>
          <a:off x="4864100" y="3833813"/>
          <a:ext cx="560388" cy="357187"/>
        </p:xfrm>
        <a:graphic>
          <a:graphicData uri="http://schemas.openxmlformats.org/presentationml/2006/ole">
            <mc:AlternateContent xmlns:mc="http://schemas.openxmlformats.org/markup-compatibility/2006">
              <mc:Choice xmlns:v="urn:schemas-microsoft-com:vml" Requires="v">
                <p:oleObj spid="_x0000_s275567" name="Equation" r:id="rId5" imgW="279360" imgH="177480" progId="Equation.3">
                  <p:embed/>
                </p:oleObj>
              </mc:Choice>
              <mc:Fallback>
                <p:oleObj name="Equation" r:id="rId5" imgW="2793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3833813"/>
                        <a:ext cx="5603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600" name="Object 32"/>
          <p:cNvGraphicFramePr>
            <a:graphicFrameLocks noChangeAspect="1"/>
          </p:cNvGraphicFramePr>
          <p:nvPr/>
        </p:nvGraphicFramePr>
        <p:xfrm>
          <a:off x="3119438" y="1878013"/>
          <a:ext cx="687387" cy="484187"/>
        </p:xfrm>
        <a:graphic>
          <a:graphicData uri="http://schemas.openxmlformats.org/presentationml/2006/ole">
            <mc:AlternateContent xmlns:mc="http://schemas.openxmlformats.org/markup-compatibility/2006">
              <mc:Choice xmlns:v="urn:schemas-microsoft-com:vml" Requires="v">
                <p:oleObj spid="_x0000_s275568" name="Equation" r:id="rId7" imgW="342720" imgH="241200" progId="Equation.3">
                  <p:embed/>
                </p:oleObj>
              </mc:Choice>
              <mc:Fallback>
                <p:oleObj name="Equation" r:id="rId7" imgW="34272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9438" y="1878013"/>
                        <a:ext cx="687387"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601" name="Object 33"/>
          <p:cNvGraphicFramePr>
            <a:graphicFrameLocks noChangeAspect="1"/>
          </p:cNvGraphicFramePr>
          <p:nvPr/>
        </p:nvGraphicFramePr>
        <p:xfrm>
          <a:off x="6121400" y="2817813"/>
          <a:ext cx="1803400" cy="458787"/>
        </p:xfrm>
        <a:graphic>
          <a:graphicData uri="http://schemas.openxmlformats.org/presentationml/2006/ole">
            <mc:AlternateContent xmlns:mc="http://schemas.openxmlformats.org/markup-compatibility/2006">
              <mc:Choice xmlns:v="urn:schemas-microsoft-com:vml" Requires="v">
                <p:oleObj spid="_x0000_s275569" name="Equation" r:id="rId9" imgW="901440" imgH="228600" progId="Equation.3">
                  <p:embed/>
                </p:oleObj>
              </mc:Choice>
              <mc:Fallback>
                <p:oleObj name="Equation" r:id="rId9" imgW="9014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1400" y="2817813"/>
                        <a:ext cx="18034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602" name="Object 34"/>
          <p:cNvGraphicFramePr>
            <a:graphicFrameLocks noChangeAspect="1"/>
          </p:cNvGraphicFramePr>
          <p:nvPr/>
        </p:nvGraphicFramePr>
        <p:xfrm>
          <a:off x="558800" y="2857500"/>
          <a:ext cx="1433513" cy="458788"/>
        </p:xfrm>
        <a:graphic>
          <a:graphicData uri="http://schemas.openxmlformats.org/presentationml/2006/ole">
            <mc:AlternateContent xmlns:mc="http://schemas.openxmlformats.org/markup-compatibility/2006">
              <mc:Choice xmlns:v="urn:schemas-microsoft-com:vml" Requires="v">
                <p:oleObj spid="_x0000_s275570" name="Equation" r:id="rId11" imgW="711000" imgH="228600" progId="Equation.3">
                  <p:embed/>
                </p:oleObj>
              </mc:Choice>
              <mc:Fallback>
                <p:oleObj name="Equation" r:id="rId11" imgW="7110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800" y="2857500"/>
                        <a:ext cx="14335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603" name="Object 35"/>
          <p:cNvGraphicFramePr>
            <a:graphicFrameLocks noChangeAspect="1"/>
          </p:cNvGraphicFramePr>
          <p:nvPr/>
        </p:nvGraphicFramePr>
        <p:xfrm>
          <a:off x="1239838" y="1524000"/>
          <a:ext cx="1350962" cy="841375"/>
        </p:xfrm>
        <a:graphic>
          <a:graphicData uri="http://schemas.openxmlformats.org/presentationml/2006/ole">
            <mc:AlternateContent xmlns:mc="http://schemas.openxmlformats.org/markup-compatibility/2006">
              <mc:Choice xmlns:v="urn:schemas-microsoft-com:vml" Requires="v">
                <p:oleObj spid="_x0000_s275571" name="Equation" r:id="rId13" imgW="672840" imgH="419040" progId="Equation.3">
                  <p:embed/>
                </p:oleObj>
              </mc:Choice>
              <mc:Fallback>
                <p:oleObj name="Equation" r:id="rId13" imgW="672840" imgH="419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9838" y="1524000"/>
                        <a:ext cx="1350962"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604" name="Object 36"/>
          <p:cNvGraphicFramePr>
            <a:graphicFrameLocks noChangeAspect="1"/>
          </p:cNvGraphicFramePr>
          <p:nvPr/>
        </p:nvGraphicFramePr>
        <p:xfrm>
          <a:off x="1447800" y="5381625"/>
          <a:ext cx="3454400" cy="866775"/>
        </p:xfrm>
        <a:graphic>
          <a:graphicData uri="http://schemas.openxmlformats.org/presentationml/2006/ole">
            <mc:AlternateContent xmlns:mc="http://schemas.openxmlformats.org/markup-compatibility/2006">
              <mc:Choice xmlns:v="urn:schemas-microsoft-com:vml" Requires="v">
                <p:oleObj spid="_x0000_s275572" name="Equation" r:id="rId15" imgW="1726920" imgH="431640" progId="Equation.3">
                  <p:embed/>
                </p:oleObj>
              </mc:Choice>
              <mc:Fallback>
                <p:oleObj name="Equation" r:id="rId15" imgW="172692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5381625"/>
                        <a:ext cx="34544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605" name="Object 37"/>
          <p:cNvGraphicFramePr>
            <a:graphicFrameLocks noChangeAspect="1"/>
          </p:cNvGraphicFramePr>
          <p:nvPr/>
        </p:nvGraphicFramePr>
        <p:xfrm>
          <a:off x="1447800" y="4648200"/>
          <a:ext cx="1712913" cy="509588"/>
        </p:xfrm>
        <a:graphic>
          <a:graphicData uri="http://schemas.openxmlformats.org/presentationml/2006/ole">
            <mc:AlternateContent xmlns:mc="http://schemas.openxmlformats.org/markup-compatibility/2006">
              <mc:Choice xmlns:v="urn:schemas-microsoft-com:vml" Requires="v">
                <p:oleObj spid="_x0000_s275573" name="Equation" r:id="rId17" imgW="850680" imgH="253800" progId="Equation.3">
                  <p:embed/>
                </p:oleObj>
              </mc:Choice>
              <mc:Fallback>
                <p:oleObj name="Equation" r:id="rId17" imgW="85068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47800" y="4648200"/>
                        <a:ext cx="17129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606" name="Object 38"/>
          <p:cNvGraphicFramePr>
            <a:graphicFrameLocks noChangeAspect="1"/>
          </p:cNvGraphicFramePr>
          <p:nvPr/>
        </p:nvGraphicFramePr>
        <p:xfrm>
          <a:off x="3616325" y="4483100"/>
          <a:ext cx="2633663" cy="841375"/>
        </p:xfrm>
        <a:graphic>
          <a:graphicData uri="http://schemas.openxmlformats.org/presentationml/2006/ole">
            <mc:AlternateContent xmlns:mc="http://schemas.openxmlformats.org/markup-compatibility/2006">
              <mc:Choice xmlns:v="urn:schemas-microsoft-com:vml" Requires="v">
                <p:oleObj spid="_x0000_s275574" name="Equation" r:id="rId19" imgW="1307880" imgH="419040" progId="Equation.3">
                  <p:embed/>
                </p:oleObj>
              </mc:Choice>
              <mc:Fallback>
                <p:oleObj name="Equation" r:id="rId19" imgW="1307880" imgH="419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16325" y="4483100"/>
                        <a:ext cx="26336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4276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4427984" y="3062288"/>
            <a:ext cx="4303266"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chemeClr val="tx2"/>
                </a:solidFill>
                <a:effectLst/>
                <a:latin typeface="Arial" pitchFamily="34" charset="0"/>
              </a:rPr>
              <a:t>So</a:t>
            </a:r>
          </a:p>
        </p:txBody>
      </p:sp>
      <p:sp>
        <p:nvSpPr>
          <p:cNvPr id="366595" name="Rectangle 3"/>
          <p:cNvSpPr>
            <a:spLocks noGrp="1" noChangeArrowheads="1"/>
          </p:cNvSpPr>
          <p:nvPr>
            <p:ph type="title" idx="4294967295"/>
          </p:nvPr>
        </p:nvSpPr>
        <p:spPr>
          <a:xfrm>
            <a:off x="381000" y="304800"/>
            <a:ext cx="8610600" cy="685800"/>
          </a:xfrm>
        </p:spPr>
        <p:txBody>
          <a:bodyPr>
            <a:normAutofit fontScale="90000"/>
          </a:bodyPr>
          <a:lstStyle/>
          <a:p>
            <a:r>
              <a:rPr lang="en-US" sz="4400" dirty="0"/>
              <a:t>Per-unit System for 3-</a:t>
            </a:r>
            <a:r>
              <a:rPr lang="en-US" sz="4400" dirty="0">
                <a:sym typeface="Symbol" pitchFamily="18" charset="2"/>
              </a:rPr>
              <a:t> </a:t>
            </a:r>
            <a:r>
              <a:rPr lang="en-US" sz="4400" dirty="0"/>
              <a:t>Transformer</a:t>
            </a:r>
          </a:p>
        </p:txBody>
      </p:sp>
      <p:graphicFrame>
        <p:nvGraphicFramePr>
          <p:cNvPr id="366596" name="Object 4"/>
          <p:cNvGraphicFramePr>
            <a:graphicFrameLocks noChangeAspect="1"/>
          </p:cNvGraphicFramePr>
          <p:nvPr/>
        </p:nvGraphicFramePr>
        <p:xfrm>
          <a:off x="1066800" y="2184400"/>
          <a:ext cx="7239000" cy="712788"/>
        </p:xfrm>
        <a:graphic>
          <a:graphicData uri="http://schemas.openxmlformats.org/presentationml/2006/ole">
            <mc:AlternateContent xmlns:mc="http://schemas.openxmlformats.org/markup-compatibility/2006">
              <mc:Choice xmlns:v="urn:schemas-microsoft-com:vml" Requires="v">
                <p:oleObj spid="_x0000_s276578" name="Equation" r:id="rId3" imgW="3619440" imgH="355320" progId="Equation.3">
                  <p:embed/>
                </p:oleObj>
              </mc:Choice>
              <mc:Fallback>
                <p:oleObj name="Equation" r:id="rId3" imgW="361944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184400"/>
                        <a:ext cx="7239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7" name="Object 5"/>
          <p:cNvGraphicFramePr>
            <a:graphicFrameLocks noChangeAspect="1"/>
          </p:cNvGraphicFramePr>
          <p:nvPr/>
        </p:nvGraphicFramePr>
        <p:xfrm>
          <a:off x="1143000" y="1143000"/>
          <a:ext cx="2227263" cy="790575"/>
        </p:xfrm>
        <a:graphic>
          <a:graphicData uri="http://schemas.openxmlformats.org/presentationml/2006/ole">
            <mc:AlternateContent xmlns:mc="http://schemas.openxmlformats.org/markup-compatibility/2006">
              <mc:Choice xmlns:v="urn:schemas-microsoft-com:vml" Requires="v">
                <p:oleObj spid="_x0000_s276579" name="Equation" r:id="rId5" imgW="1104840" imgH="393480" progId="Equation.3">
                  <p:embed/>
                </p:oleObj>
              </mc:Choice>
              <mc:Fallback>
                <p:oleObj name="Equation" r:id="rId5" imgW="11048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143000"/>
                        <a:ext cx="222726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8" name="Object 6"/>
          <p:cNvGraphicFramePr>
            <a:graphicFrameLocks noChangeAspect="1"/>
          </p:cNvGraphicFramePr>
          <p:nvPr/>
        </p:nvGraphicFramePr>
        <p:xfrm>
          <a:off x="3894138" y="1089025"/>
          <a:ext cx="3917950" cy="917575"/>
        </p:xfrm>
        <a:graphic>
          <a:graphicData uri="http://schemas.openxmlformats.org/presentationml/2006/ole">
            <mc:AlternateContent xmlns:mc="http://schemas.openxmlformats.org/markup-compatibility/2006">
              <mc:Choice xmlns:v="urn:schemas-microsoft-com:vml" Requires="v">
                <p:oleObj spid="_x0000_s276580" name="Equation" r:id="rId7" imgW="1942920" imgH="457200" progId="Equation.3">
                  <p:embed/>
                </p:oleObj>
              </mc:Choice>
              <mc:Fallback>
                <p:oleObj name="Equation" r:id="rId7" imgW="19429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4138" y="1089025"/>
                        <a:ext cx="39179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9" name="Object 7"/>
          <p:cNvGraphicFramePr>
            <a:graphicFrameLocks noChangeAspect="1"/>
          </p:cNvGraphicFramePr>
          <p:nvPr/>
        </p:nvGraphicFramePr>
        <p:xfrm>
          <a:off x="1397000" y="3124200"/>
          <a:ext cx="3149600" cy="457200"/>
        </p:xfrm>
        <a:graphic>
          <a:graphicData uri="http://schemas.openxmlformats.org/presentationml/2006/ole">
            <mc:AlternateContent xmlns:mc="http://schemas.openxmlformats.org/markup-compatibility/2006">
              <mc:Choice xmlns:v="urn:schemas-microsoft-com:vml" Requires="v">
                <p:oleObj spid="_x0000_s276581" name="Equation" r:id="rId9" imgW="1574640" imgH="228600" progId="Equation.3">
                  <p:embed/>
                </p:oleObj>
              </mc:Choice>
              <mc:Fallback>
                <p:oleObj name="Equation" r:id="rId9" imgW="15746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7000" y="31242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600" name="Object 8"/>
          <p:cNvGraphicFramePr>
            <a:graphicFrameLocks noChangeAspect="1"/>
          </p:cNvGraphicFramePr>
          <p:nvPr/>
        </p:nvGraphicFramePr>
        <p:xfrm>
          <a:off x="1143000" y="3810000"/>
          <a:ext cx="1803400" cy="458788"/>
        </p:xfrm>
        <a:graphic>
          <a:graphicData uri="http://schemas.openxmlformats.org/presentationml/2006/ole">
            <mc:AlternateContent xmlns:mc="http://schemas.openxmlformats.org/markup-compatibility/2006">
              <mc:Choice xmlns:v="urn:schemas-microsoft-com:vml" Requires="v">
                <p:oleObj spid="_x0000_s276582" name="Equation" r:id="rId11" imgW="901440" imgH="228600" progId="Equation.3">
                  <p:embed/>
                </p:oleObj>
              </mc:Choice>
              <mc:Fallback>
                <p:oleObj name="Equation" r:id="rId11" imgW="90144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810000"/>
                        <a:ext cx="18034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601" name="Object 9"/>
          <p:cNvGraphicFramePr>
            <a:graphicFrameLocks noChangeAspect="1"/>
          </p:cNvGraphicFramePr>
          <p:nvPr/>
        </p:nvGraphicFramePr>
        <p:xfrm>
          <a:off x="4546600" y="3797300"/>
          <a:ext cx="1955800" cy="484188"/>
        </p:xfrm>
        <a:graphic>
          <a:graphicData uri="http://schemas.openxmlformats.org/presentationml/2006/ole">
            <mc:AlternateContent xmlns:mc="http://schemas.openxmlformats.org/markup-compatibility/2006">
              <mc:Choice xmlns:v="urn:schemas-microsoft-com:vml" Requires="v">
                <p:oleObj spid="_x0000_s276583" name="Equation" r:id="rId13" imgW="977760" imgH="241200" progId="Equation.3">
                  <p:embed/>
                </p:oleObj>
              </mc:Choice>
              <mc:Fallback>
                <p:oleObj name="Equation" r:id="rId13" imgW="97776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46600" y="3797300"/>
                        <a:ext cx="1955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602" name="Object 10"/>
          <p:cNvGraphicFramePr>
            <a:graphicFrameLocks noChangeAspect="1"/>
          </p:cNvGraphicFramePr>
          <p:nvPr/>
        </p:nvGraphicFramePr>
        <p:xfrm>
          <a:off x="1549400" y="4416425"/>
          <a:ext cx="3276600" cy="841375"/>
        </p:xfrm>
        <a:graphic>
          <a:graphicData uri="http://schemas.openxmlformats.org/presentationml/2006/ole">
            <mc:AlternateContent xmlns:mc="http://schemas.openxmlformats.org/markup-compatibility/2006">
              <mc:Choice xmlns:v="urn:schemas-microsoft-com:vml" Requires="v">
                <p:oleObj spid="_x0000_s276584" name="Equation" r:id="rId15" imgW="1638000" imgH="419040" progId="Equation.3">
                  <p:embed/>
                </p:oleObj>
              </mc:Choice>
              <mc:Fallback>
                <p:oleObj name="Equation" r:id="rId15" imgW="163800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9400" y="4416425"/>
                        <a:ext cx="32766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603" name="Object 11"/>
          <p:cNvGraphicFramePr>
            <a:graphicFrameLocks noChangeAspect="1"/>
          </p:cNvGraphicFramePr>
          <p:nvPr/>
        </p:nvGraphicFramePr>
        <p:xfrm>
          <a:off x="1143000" y="5486400"/>
          <a:ext cx="6172200" cy="788988"/>
        </p:xfrm>
        <a:graphic>
          <a:graphicData uri="http://schemas.openxmlformats.org/presentationml/2006/ole">
            <mc:AlternateContent xmlns:mc="http://schemas.openxmlformats.org/markup-compatibility/2006">
              <mc:Choice xmlns:v="urn:schemas-microsoft-com:vml" Requires="v">
                <p:oleObj spid="_x0000_s276585" name="Equation" r:id="rId17" imgW="3085920" imgH="393480" progId="Equation.3">
                  <p:embed/>
                </p:oleObj>
              </mc:Choice>
              <mc:Fallback>
                <p:oleObj name="Equation" r:id="rId17" imgW="308592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5486400"/>
                        <a:ext cx="6172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38667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1"/>
            <a:ext cx="8229600" cy="562074"/>
          </a:xfrm>
        </p:spPr>
        <p:txBody>
          <a:bodyPr>
            <a:normAutofit fontScale="90000"/>
          </a:bodyPr>
          <a:lstStyle/>
          <a:p>
            <a:r>
              <a:rPr lang="en-US" dirty="0"/>
              <a:t>Example </a:t>
            </a:r>
            <a:r>
              <a:rPr lang="en-US" dirty="0" smtClean="0"/>
              <a:t>#2 </a:t>
            </a:r>
            <a:r>
              <a:rPr lang="en-US" dirty="0"/>
              <a:t>for 3-</a:t>
            </a:r>
            <a:r>
              <a:rPr lang="en-US" dirty="0">
                <a:sym typeface="Symbol" pitchFamily="18" charset="2"/>
              </a:rPr>
              <a:t> </a:t>
            </a:r>
            <a:r>
              <a:rPr lang="en-US" dirty="0"/>
              <a:t>Transformer</a:t>
            </a:r>
            <a:r>
              <a:rPr lang="en-US" dirty="0" smtClean="0"/>
              <a:t> </a:t>
            </a:r>
            <a:endParaRPr lang="ar-IQ" dirty="0"/>
          </a:p>
        </p:txBody>
      </p:sp>
      <p:pic>
        <p:nvPicPr>
          <p:cNvPr id="280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34" y="548680"/>
            <a:ext cx="7278058" cy="452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60" y="5229200"/>
            <a:ext cx="8115205" cy="82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110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92" y="23956"/>
            <a:ext cx="8229600" cy="504056"/>
          </a:xfrm>
        </p:spPr>
        <p:txBody>
          <a:bodyPr>
            <a:noAutofit/>
          </a:bodyPr>
          <a:lstStyle/>
          <a:p>
            <a:r>
              <a:rPr lang="en-US" sz="2800" smtClean="0"/>
              <a:t> Continue     Solution </a:t>
            </a:r>
            <a:r>
              <a:rPr lang="en-US" sz="2800" dirty="0" smtClean="0"/>
              <a:t>of example # 2</a:t>
            </a:r>
            <a:endParaRPr lang="ar-IQ" sz="2800" dirty="0"/>
          </a:p>
        </p:txBody>
      </p:sp>
      <p:pic>
        <p:nvPicPr>
          <p:cNvPr id="281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34" y="548680"/>
            <a:ext cx="7012589" cy="619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6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Text Box 3"/>
          <p:cNvSpPr txBox="1">
            <a:spLocks noChangeArrowheads="1"/>
          </p:cNvSpPr>
          <p:nvPr/>
        </p:nvSpPr>
        <p:spPr bwMode="auto">
          <a:xfrm>
            <a:off x="598488" y="4419600"/>
            <a:ext cx="83169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chemeClr val="tx2"/>
                </a:solidFill>
                <a:effectLst/>
                <a:latin typeface="Arial" pitchFamily="34" charset="0"/>
              </a:rPr>
              <a:t>Select </a:t>
            </a:r>
            <a:r>
              <a:rPr lang="en-US" sz="2800" i="1" dirty="0" err="1">
                <a:solidFill>
                  <a:schemeClr val="tx2"/>
                </a:solidFill>
                <a:effectLst/>
              </a:rPr>
              <a:t>V</a:t>
            </a:r>
            <a:r>
              <a:rPr lang="en-US" sz="2800" i="1" baseline="-25000" dirty="0" err="1">
                <a:solidFill>
                  <a:schemeClr val="tx2"/>
                </a:solidFill>
                <a:effectLst/>
              </a:rPr>
              <a:t>base</a:t>
            </a:r>
            <a:r>
              <a:rPr lang="en-US" sz="2800" dirty="0">
                <a:solidFill>
                  <a:schemeClr val="tx2"/>
                </a:solidFill>
                <a:effectLst/>
                <a:latin typeface="Arial" pitchFamily="34" charset="0"/>
              </a:rPr>
              <a:t> in generator circuit and </a:t>
            </a:r>
            <a:r>
              <a:rPr lang="en-US" sz="2800" i="1" dirty="0" err="1">
                <a:solidFill>
                  <a:schemeClr val="tx2"/>
                </a:solidFill>
                <a:effectLst/>
              </a:rPr>
              <a:t>S</a:t>
            </a:r>
            <a:r>
              <a:rPr lang="en-US" sz="2800" i="1" baseline="-25000" dirty="0" err="1">
                <a:solidFill>
                  <a:schemeClr val="tx2"/>
                </a:solidFill>
                <a:effectLst/>
              </a:rPr>
              <a:t>b</a:t>
            </a:r>
            <a:r>
              <a:rPr lang="en-US" sz="2800" i="1" dirty="0">
                <a:solidFill>
                  <a:schemeClr val="tx2"/>
                </a:solidFill>
                <a:effectLst/>
              </a:rPr>
              <a:t>=100MVA</a:t>
            </a:r>
            <a:r>
              <a:rPr lang="en-US" sz="2800" dirty="0">
                <a:solidFill>
                  <a:schemeClr val="tx2"/>
                </a:solidFill>
                <a:effectLst/>
                <a:latin typeface="Arial" pitchFamily="34" charset="0"/>
              </a:rPr>
              <a:t>, compute </a:t>
            </a:r>
            <a:r>
              <a:rPr lang="en-US" sz="2800" dirty="0" err="1">
                <a:solidFill>
                  <a:schemeClr val="tx2"/>
                </a:solidFill>
                <a:effectLst/>
                <a:latin typeface="Arial" pitchFamily="34" charset="0"/>
              </a:rPr>
              <a:t>p.u</a:t>
            </a:r>
            <a:r>
              <a:rPr lang="en-US" sz="2800" dirty="0">
                <a:solidFill>
                  <a:schemeClr val="tx2"/>
                </a:solidFill>
                <a:effectLst/>
                <a:latin typeface="Arial" pitchFamily="34" charset="0"/>
              </a:rPr>
              <a:t>. equivalent circuit.</a:t>
            </a:r>
          </a:p>
        </p:txBody>
      </p:sp>
      <p:sp>
        <p:nvSpPr>
          <p:cNvPr id="362498" name="Rectangle 2"/>
          <p:cNvSpPr>
            <a:spLocks noGrp="1" noChangeArrowheads="1"/>
          </p:cNvSpPr>
          <p:nvPr>
            <p:ph type="title" idx="4294967295"/>
          </p:nvPr>
        </p:nvSpPr>
        <p:spPr>
          <a:xfrm>
            <a:off x="971600" y="476672"/>
            <a:ext cx="6274915" cy="685800"/>
          </a:xfrm>
        </p:spPr>
        <p:txBody>
          <a:bodyPr>
            <a:normAutofit/>
          </a:bodyPr>
          <a:lstStyle/>
          <a:p>
            <a:pPr algn="l"/>
            <a:r>
              <a:rPr lang="en-US" sz="3200" b="1" i="1" u="sng" dirty="0"/>
              <a:t>Problem 1</a:t>
            </a:r>
          </a:p>
        </p:txBody>
      </p:sp>
      <p:grpSp>
        <p:nvGrpSpPr>
          <p:cNvPr id="362575" name="Group 79"/>
          <p:cNvGrpSpPr>
            <a:grpSpLocks/>
          </p:cNvGrpSpPr>
          <p:nvPr/>
        </p:nvGrpSpPr>
        <p:grpSpPr bwMode="auto">
          <a:xfrm>
            <a:off x="847725" y="1790700"/>
            <a:ext cx="6286500" cy="952500"/>
            <a:chOff x="2340" y="3060"/>
            <a:chExt cx="6660" cy="1080"/>
          </a:xfrm>
        </p:grpSpPr>
        <p:sp>
          <p:nvSpPr>
            <p:cNvPr id="362576" name="Oval 80"/>
            <p:cNvSpPr>
              <a:spLocks noChangeArrowheads="1"/>
            </p:cNvSpPr>
            <p:nvPr/>
          </p:nvSpPr>
          <p:spPr bwMode="auto">
            <a:xfrm>
              <a:off x="2340" y="3061"/>
              <a:ext cx="720" cy="718"/>
            </a:xfrm>
            <a:prstGeom prst="ellipse">
              <a:avLst/>
            </a:prstGeom>
            <a:solidFill>
              <a:srgbClr val="FFFFFF"/>
            </a:solidFill>
            <a:ln w="9525">
              <a:solidFill>
                <a:srgbClr val="000000"/>
              </a:solidFill>
              <a:round/>
              <a:headEnd/>
              <a:tailEnd/>
            </a:ln>
          </p:spPr>
          <p:txBody>
            <a:bodyPr/>
            <a:lstStyle/>
            <a:p>
              <a:pPr algn="ctr"/>
              <a:r>
                <a:rPr lang="en-US" altLang="zh-CN" sz="2800">
                  <a:solidFill>
                    <a:schemeClr val="tx2"/>
                  </a:solidFill>
                  <a:effectLst/>
                  <a:ea typeface="SimSun" pitchFamily="2" charset="-122"/>
                </a:rPr>
                <a:t>G</a:t>
              </a:r>
              <a:endParaRPr lang="en-US" sz="32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
          <p:nvSpPr>
            <p:cNvPr id="362577" name="Freeform 81"/>
            <p:cNvSpPr>
              <a:spLocks/>
            </p:cNvSpPr>
            <p:nvPr/>
          </p:nvSpPr>
          <p:spPr bwMode="auto">
            <a:xfrm>
              <a:off x="4140" y="3061"/>
              <a:ext cx="180" cy="718"/>
            </a:xfrm>
            <a:custGeom>
              <a:avLst/>
              <a:gdLst>
                <a:gd name="T0" fmla="*/ 0 w 180"/>
                <a:gd name="T1" fmla="*/ 0 h 1080"/>
                <a:gd name="T2" fmla="*/ 180 w 180"/>
                <a:gd name="T3" fmla="*/ 180 h 1080"/>
                <a:gd name="T4" fmla="*/ 0 w 180"/>
                <a:gd name="T5" fmla="*/ 360 h 1080"/>
                <a:gd name="T6" fmla="*/ 180 w 180"/>
                <a:gd name="T7" fmla="*/ 540 h 1080"/>
                <a:gd name="T8" fmla="*/ 0 w 180"/>
                <a:gd name="T9" fmla="*/ 720 h 1080"/>
                <a:gd name="T10" fmla="*/ 180 w 180"/>
                <a:gd name="T11" fmla="*/ 900 h 1080"/>
                <a:gd name="T12" fmla="*/ 0 w 180"/>
                <a:gd name="T13" fmla="*/ 1080 h 1080"/>
              </a:gdLst>
              <a:ahLst/>
              <a:cxnLst>
                <a:cxn ang="0">
                  <a:pos x="T0" y="T1"/>
                </a:cxn>
                <a:cxn ang="0">
                  <a:pos x="T2" y="T3"/>
                </a:cxn>
                <a:cxn ang="0">
                  <a:pos x="T4" y="T5"/>
                </a:cxn>
                <a:cxn ang="0">
                  <a:pos x="T6" y="T7"/>
                </a:cxn>
                <a:cxn ang="0">
                  <a:pos x="T8" y="T9"/>
                </a:cxn>
                <a:cxn ang="0">
                  <a:pos x="T10" y="T11"/>
                </a:cxn>
                <a:cxn ang="0">
                  <a:pos x="T12" y="T13"/>
                </a:cxn>
              </a:cxnLst>
              <a:rect l="0" t="0" r="r" b="b"/>
              <a:pathLst>
                <a:path w="180" h="1080">
                  <a:moveTo>
                    <a:pt x="0" y="0"/>
                  </a:moveTo>
                  <a:cubicBezTo>
                    <a:pt x="90" y="60"/>
                    <a:pt x="180" y="120"/>
                    <a:pt x="180" y="180"/>
                  </a:cubicBezTo>
                  <a:cubicBezTo>
                    <a:pt x="180" y="240"/>
                    <a:pt x="0" y="300"/>
                    <a:pt x="0" y="360"/>
                  </a:cubicBezTo>
                  <a:cubicBezTo>
                    <a:pt x="0" y="420"/>
                    <a:pt x="180" y="480"/>
                    <a:pt x="180" y="540"/>
                  </a:cubicBezTo>
                  <a:cubicBezTo>
                    <a:pt x="180" y="600"/>
                    <a:pt x="0" y="660"/>
                    <a:pt x="0" y="720"/>
                  </a:cubicBezTo>
                  <a:cubicBezTo>
                    <a:pt x="0" y="780"/>
                    <a:pt x="180" y="840"/>
                    <a:pt x="180" y="900"/>
                  </a:cubicBezTo>
                  <a:cubicBezTo>
                    <a:pt x="180" y="960"/>
                    <a:pt x="90" y="1020"/>
                    <a:pt x="0" y="10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2578" name="Freeform 82"/>
            <p:cNvSpPr>
              <a:spLocks/>
            </p:cNvSpPr>
            <p:nvPr/>
          </p:nvSpPr>
          <p:spPr bwMode="auto">
            <a:xfrm rot="10800000">
              <a:off x="4500" y="3061"/>
              <a:ext cx="180" cy="718"/>
            </a:xfrm>
            <a:custGeom>
              <a:avLst/>
              <a:gdLst>
                <a:gd name="T0" fmla="*/ 0 w 180"/>
                <a:gd name="T1" fmla="*/ 0 h 1080"/>
                <a:gd name="T2" fmla="*/ 180 w 180"/>
                <a:gd name="T3" fmla="*/ 180 h 1080"/>
                <a:gd name="T4" fmla="*/ 0 w 180"/>
                <a:gd name="T5" fmla="*/ 360 h 1080"/>
                <a:gd name="T6" fmla="*/ 180 w 180"/>
                <a:gd name="T7" fmla="*/ 540 h 1080"/>
                <a:gd name="T8" fmla="*/ 0 w 180"/>
                <a:gd name="T9" fmla="*/ 720 h 1080"/>
                <a:gd name="T10" fmla="*/ 180 w 180"/>
                <a:gd name="T11" fmla="*/ 900 h 1080"/>
                <a:gd name="T12" fmla="*/ 0 w 180"/>
                <a:gd name="T13" fmla="*/ 1080 h 1080"/>
              </a:gdLst>
              <a:ahLst/>
              <a:cxnLst>
                <a:cxn ang="0">
                  <a:pos x="T0" y="T1"/>
                </a:cxn>
                <a:cxn ang="0">
                  <a:pos x="T2" y="T3"/>
                </a:cxn>
                <a:cxn ang="0">
                  <a:pos x="T4" y="T5"/>
                </a:cxn>
                <a:cxn ang="0">
                  <a:pos x="T6" y="T7"/>
                </a:cxn>
                <a:cxn ang="0">
                  <a:pos x="T8" y="T9"/>
                </a:cxn>
                <a:cxn ang="0">
                  <a:pos x="T10" y="T11"/>
                </a:cxn>
                <a:cxn ang="0">
                  <a:pos x="T12" y="T13"/>
                </a:cxn>
              </a:cxnLst>
              <a:rect l="0" t="0" r="r" b="b"/>
              <a:pathLst>
                <a:path w="180" h="1080">
                  <a:moveTo>
                    <a:pt x="0" y="0"/>
                  </a:moveTo>
                  <a:cubicBezTo>
                    <a:pt x="90" y="60"/>
                    <a:pt x="180" y="120"/>
                    <a:pt x="180" y="180"/>
                  </a:cubicBezTo>
                  <a:cubicBezTo>
                    <a:pt x="180" y="240"/>
                    <a:pt x="0" y="300"/>
                    <a:pt x="0" y="360"/>
                  </a:cubicBezTo>
                  <a:cubicBezTo>
                    <a:pt x="0" y="420"/>
                    <a:pt x="180" y="480"/>
                    <a:pt x="180" y="540"/>
                  </a:cubicBezTo>
                  <a:cubicBezTo>
                    <a:pt x="180" y="600"/>
                    <a:pt x="0" y="660"/>
                    <a:pt x="0" y="720"/>
                  </a:cubicBezTo>
                  <a:cubicBezTo>
                    <a:pt x="0" y="780"/>
                    <a:pt x="180" y="840"/>
                    <a:pt x="180" y="900"/>
                  </a:cubicBezTo>
                  <a:cubicBezTo>
                    <a:pt x="180" y="960"/>
                    <a:pt x="90" y="1020"/>
                    <a:pt x="0" y="10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2579" name="Line 83"/>
            <p:cNvSpPr>
              <a:spLocks noChangeShapeType="1"/>
            </p:cNvSpPr>
            <p:nvPr/>
          </p:nvSpPr>
          <p:spPr bwMode="auto">
            <a:xfrm>
              <a:off x="3060" y="3420"/>
              <a:ext cx="12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2580" name="Line 84"/>
            <p:cNvSpPr>
              <a:spLocks noChangeShapeType="1"/>
            </p:cNvSpPr>
            <p:nvPr/>
          </p:nvSpPr>
          <p:spPr bwMode="auto">
            <a:xfrm>
              <a:off x="4500" y="3420"/>
              <a:ext cx="10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2581" name="Line 85"/>
            <p:cNvSpPr>
              <a:spLocks noChangeShapeType="1"/>
            </p:cNvSpPr>
            <p:nvPr/>
          </p:nvSpPr>
          <p:spPr bwMode="auto">
            <a:xfrm>
              <a:off x="3420" y="3061"/>
              <a:ext cx="1" cy="7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2582" name="Freeform 86"/>
            <p:cNvSpPr>
              <a:spLocks/>
            </p:cNvSpPr>
            <p:nvPr/>
          </p:nvSpPr>
          <p:spPr bwMode="auto">
            <a:xfrm rot="16200000">
              <a:off x="5849" y="2971"/>
              <a:ext cx="180" cy="718"/>
            </a:xfrm>
            <a:custGeom>
              <a:avLst/>
              <a:gdLst>
                <a:gd name="T0" fmla="*/ 0 w 180"/>
                <a:gd name="T1" fmla="*/ 0 h 1080"/>
                <a:gd name="T2" fmla="*/ 180 w 180"/>
                <a:gd name="T3" fmla="*/ 180 h 1080"/>
                <a:gd name="T4" fmla="*/ 0 w 180"/>
                <a:gd name="T5" fmla="*/ 360 h 1080"/>
                <a:gd name="T6" fmla="*/ 180 w 180"/>
                <a:gd name="T7" fmla="*/ 540 h 1080"/>
                <a:gd name="T8" fmla="*/ 0 w 180"/>
                <a:gd name="T9" fmla="*/ 720 h 1080"/>
                <a:gd name="T10" fmla="*/ 180 w 180"/>
                <a:gd name="T11" fmla="*/ 900 h 1080"/>
                <a:gd name="T12" fmla="*/ 0 w 180"/>
                <a:gd name="T13" fmla="*/ 1080 h 1080"/>
              </a:gdLst>
              <a:ahLst/>
              <a:cxnLst>
                <a:cxn ang="0">
                  <a:pos x="T0" y="T1"/>
                </a:cxn>
                <a:cxn ang="0">
                  <a:pos x="T2" y="T3"/>
                </a:cxn>
                <a:cxn ang="0">
                  <a:pos x="T4" y="T5"/>
                </a:cxn>
                <a:cxn ang="0">
                  <a:pos x="T6" y="T7"/>
                </a:cxn>
                <a:cxn ang="0">
                  <a:pos x="T8" y="T9"/>
                </a:cxn>
                <a:cxn ang="0">
                  <a:pos x="T10" y="T11"/>
                </a:cxn>
                <a:cxn ang="0">
                  <a:pos x="T12" y="T13"/>
                </a:cxn>
              </a:cxnLst>
              <a:rect l="0" t="0" r="r" b="b"/>
              <a:pathLst>
                <a:path w="180" h="1080">
                  <a:moveTo>
                    <a:pt x="0" y="0"/>
                  </a:moveTo>
                  <a:cubicBezTo>
                    <a:pt x="90" y="60"/>
                    <a:pt x="180" y="120"/>
                    <a:pt x="180" y="180"/>
                  </a:cubicBezTo>
                  <a:cubicBezTo>
                    <a:pt x="180" y="240"/>
                    <a:pt x="0" y="300"/>
                    <a:pt x="0" y="360"/>
                  </a:cubicBezTo>
                  <a:cubicBezTo>
                    <a:pt x="0" y="420"/>
                    <a:pt x="180" y="480"/>
                    <a:pt x="180" y="540"/>
                  </a:cubicBezTo>
                  <a:cubicBezTo>
                    <a:pt x="180" y="600"/>
                    <a:pt x="0" y="660"/>
                    <a:pt x="0" y="720"/>
                  </a:cubicBezTo>
                  <a:cubicBezTo>
                    <a:pt x="0" y="780"/>
                    <a:pt x="180" y="840"/>
                    <a:pt x="180" y="900"/>
                  </a:cubicBezTo>
                  <a:cubicBezTo>
                    <a:pt x="180" y="960"/>
                    <a:pt x="90" y="1020"/>
                    <a:pt x="0" y="10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2583" name="Line 87"/>
            <p:cNvSpPr>
              <a:spLocks noChangeShapeType="1"/>
            </p:cNvSpPr>
            <p:nvPr/>
          </p:nvSpPr>
          <p:spPr bwMode="auto">
            <a:xfrm>
              <a:off x="6840" y="3060"/>
              <a:ext cx="1" cy="7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2584" name="Line 88"/>
            <p:cNvSpPr>
              <a:spLocks noChangeShapeType="1"/>
            </p:cNvSpPr>
            <p:nvPr/>
          </p:nvSpPr>
          <p:spPr bwMode="auto">
            <a:xfrm>
              <a:off x="6300" y="3420"/>
              <a:ext cx="12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2585" name="Freeform 89"/>
            <p:cNvSpPr>
              <a:spLocks/>
            </p:cNvSpPr>
            <p:nvPr/>
          </p:nvSpPr>
          <p:spPr bwMode="auto">
            <a:xfrm>
              <a:off x="7380" y="3060"/>
              <a:ext cx="180" cy="718"/>
            </a:xfrm>
            <a:custGeom>
              <a:avLst/>
              <a:gdLst>
                <a:gd name="T0" fmla="*/ 0 w 180"/>
                <a:gd name="T1" fmla="*/ 0 h 1080"/>
                <a:gd name="T2" fmla="*/ 180 w 180"/>
                <a:gd name="T3" fmla="*/ 180 h 1080"/>
                <a:gd name="T4" fmla="*/ 0 w 180"/>
                <a:gd name="T5" fmla="*/ 360 h 1080"/>
                <a:gd name="T6" fmla="*/ 180 w 180"/>
                <a:gd name="T7" fmla="*/ 540 h 1080"/>
                <a:gd name="T8" fmla="*/ 0 w 180"/>
                <a:gd name="T9" fmla="*/ 720 h 1080"/>
                <a:gd name="T10" fmla="*/ 180 w 180"/>
                <a:gd name="T11" fmla="*/ 900 h 1080"/>
                <a:gd name="T12" fmla="*/ 0 w 180"/>
                <a:gd name="T13" fmla="*/ 1080 h 1080"/>
              </a:gdLst>
              <a:ahLst/>
              <a:cxnLst>
                <a:cxn ang="0">
                  <a:pos x="T0" y="T1"/>
                </a:cxn>
                <a:cxn ang="0">
                  <a:pos x="T2" y="T3"/>
                </a:cxn>
                <a:cxn ang="0">
                  <a:pos x="T4" y="T5"/>
                </a:cxn>
                <a:cxn ang="0">
                  <a:pos x="T6" y="T7"/>
                </a:cxn>
                <a:cxn ang="0">
                  <a:pos x="T8" y="T9"/>
                </a:cxn>
                <a:cxn ang="0">
                  <a:pos x="T10" y="T11"/>
                </a:cxn>
                <a:cxn ang="0">
                  <a:pos x="T12" y="T13"/>
                </a:cxn>
              </a:cxnLst>
              <a:rect l="0" t="0" r="r" b="b"/>
              <a:pathLst>
                <a:path w="180" h="1080">
                  <a:moveTo>
                    <a:pt x="0" y="0"/>
                  </a:moveTo>
                  <a:cubicBezTo>
                    <a:pt x="90" y="60"/>
                    <a:pt x="180" y="120"/>
                    <a:pt x="180" y="180"/>
                  </a:cubicBezTo>
                  <a:cubicBezTo>
                    <a:pt x="180" y="240"/>
                    <a:pt x="0" y="300"/>
                    <a:pt x="0" y="360"/>
                  </a:cubicBezTo>
                  <a:cubicBezTo>
                    <a:pt x="0" y="420"/>
                    <a:pt x="180" y="480"/>
                    <a:pt x="180" y="540"/>
                  </a:cubicBezTo>
                  <a:cubicBezTo>
                    <a:pt x="180" y="600"/>
                    <a:pt x="0" y="660"/>
                    <a:pt x="0" y="720"/>
                  </a:cubicBezTo>
                  <a:cubicBezTo>
                    <a:pt x="0" y="780"/>
                    <a:pt x="180" y="840"/>
                    <a:pt x="180" y="900"/>
                  </a:cubicBezTo>
                  <a:cubicBezTo>
                    <a:pt x="180" y="960"/>
                    <a:pt x="90" y="1020"/>
                    <a:pt x="0" y="10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2586" name="Freeform 90"/>
            <p:cNvSpPr>
              <a:spLocks/>
            </p:cNvSpPr>
            <p:nvPr/>
          </p:nvSpPr>
          <p:spPr bwMode="auto">
            <a:xfrm rot="10800000">
              <a:off x="7740" y="3060"/>
              <a:ext cx="180" cy="718"/>
            </a:xfrm>
            <a:custGeom>
              <a:avLst/>
              <a:gdLst>
                <a:gd name="T0" fmla="*/ 0 w 180"/>
                <a:gd name="T1" fmla="*/ 0 h 1080"/>
                <a:gd name="T2" fmla="*/ 180 w 180"/>
                <a:gd name="T3" fmla="*/ 180 h 1080"/>
                <a:gd name="T4" fmla="*/ 0 w 180"/>
                <a:gd name="T5" fmla="*/ 360 h 1080"/>
                <a:gd name="T6" fmla="*/ 180 w 180"/>
                <a:gd name="T7" fmla="*/ 540 h 1080"/>
                <a:gd name="T8" fmla="*/ 0 w 180"/>
                <a:gd name="T9" fmla="*/ 720 h 1080"/>
                <a:gd name="T10" fmla="*/ 180 w 180"/>
                <a:gd name="T11" fmla="*/ 900 h 1080"/>
                <a:gd name="T12" fmla="*/ 0 w 180"/>
                <a:gd name="T13" fmla="*/ 1080 h 1080"/>
              </a:gdLst>
              <a:ahLst/>
              <a:cxnLst>
                <a:cxn ang="0">
                  <a:pos x="T0" y="T1"/>
                </a:cxn>
                <a:cxn ang="0">
                  <a:pos x="T2" y="T3"/>
                </a:cxn>
                <a:cxn ang="0">
                  <a:pos x="T4" y="T5"/>
                </a:cxn>
                <a:cxn ang="0">
                  <a:pos x="T6" y="T7"/>
                </a:cxn>
                <a:cxn ang="0">
                  <a:pos x="T8" y="T9"/>
                </a:cxn>
                <a:cxn ang="0">
                  <a:pos x="T10" y="T11"/>
                </a:cxn>
                <a:cxn ang="0">
                  <a:pos x="T12" y="T13"/>
                </a:cxn>
              </a:cxnLst>
              <a:rect l="0" t="0" r="r" b="b"/>
              <a:pathLst>
                <a:path w="180" h="1080">
                  <a:moveTo>
                    <a:pt x="0" y="0"/>
                  </a:moveTo>
                  <a:cubicBezTo>
                    <a:pt x="90" y="60"/>
                    <a:pt x="180" y="120"/>
                    <a:pt x="180" y="180"/>
                  </a:cubicBezTo>
                  <a:cubicBezTo>
                    <a:pt x="180" y="240"/>
                    <a:pt x="0" y="300"/>
                    <a:pt x="0" y="360"/>
                  </a:cubicBezTo>
                  <a:cubicBezTo>
                    <a:pt x="0" y="420"/>
                    <a:pt x="180" y="480"/>
                    <a:pt x="180" y="540"/>
                  </a:cubicBezTo>
                  <a:cubicBezTo>
                    <a:pt x="180" y="600"/>
                    <a:pt x="0" y="660"/>
                    <a:pt x="0" y="720"/>
                  </a:cubicBezTo>
                  <a:cubicBezTo>
                    <a:pt x="0" y="780"/>
                    <a:pt x="180" y="840"/>
                    <a:pt x="180" y="900"/>
                  </a:cubicBezTo>
                  <a:cubicBezTo>
                    <a:pt x="180" y="960"/>
                    <a:pt x="90" y="1020"/>
                    <a:pt x="0" y="10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362587" name="Line 91"/>
            <p:cNvSpPr>
              <a:spLocks noChangeShapeType="1"/>
            </p:cNvSpPr>
            <p:nvPr/>
          </p:nvSpPr>
          <p:spPr bwMode="auto">
            <a:xfrm>
              <a:off x="8280" y="3060"/>
              <a:ext cx="1" cy="7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2588" name="Line 92"/>
            <p:cNvSpPr>
              <a:spLocks noChangeShapeType="1"/>
            </p:cNvSpPr>
            <p:nvPr/>
          </p:nvSpPr>
          <p:spPr bwMode="auto">
            <a:xfrm>
              <a:off x="7740" y="3420"/>
              <a:ext cx="12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2589" name="Line 93"/>
            <p:cNvSpPr>
              <a:spLocks noChangeShapeType="1"/>
            </p:cNvSpPr>
            <p:nvPr/>
          </p:nvSpPr>
          <p:spPr bwMode="auto">
            <a:xfrm>
              <a:off x="9000" y="3420"/>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grpSp>
      <p:graphicFrame>
        <p:nvGraphicFramePr>
          <p:cNvPr id="362590" name="Object 94"/>
          <p:cNvGraphicFramePr>
            <a:graphicFrameLocks noChangeAspect="1"/>
          </p:cNvGraphicFramePr>
          <p:nvPr/>
        </p:nvGraphicFramePr>
        <p:xfrm>
          <a:off x="3752850" y="1384300"/>
          <a:ext cx="917575" cy="407988"/>
        </p:xfrm>
        <a:graphic>
          <a:graphicData uri="http://schemas.openxmlformats.org/presentationml/2006/ole">
            <mc:AlternateContent xmlns:mc="http://schemas.openxmlformats.org/markup-compatibility/2006">
              <mc:Choice xmlns:v="urn:schemas-microsoft-com:vml" Requires="v">
                <p:oleObj spid="_x0000_s269325" name="Equation" r:id="rId3" imgW="457200" imgH="203040" progId="Equation.3">
                  <p:embed/>
                </p:oleObj>
              </mc:Choice>
              <mc:Fallback>
                <p:oleObj name="Equation" r:id="rId3" imgW="4572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1384300"/>
                        <a:ext cx="917575" cy="407988"/>
                      </a:xfrm>
                      <a:prstGeom prst="rect">
                        <a:avLst/>
                      </a:prstGeom>
                      <a:noFill/>
                      <a:ln>
                        <a:noFill/>
                      </a:ln>
                      <a:effectLst/>
                    </p:spPr>
                  </p:pic>
                </p:oleObj>
              </mc:Fallback>
            </mc:AlternateContent>
          </a:graphicData>
        </a:graphic>
      </p:graphicFrame>
      <p:sp>
        <p:nvSpPr>
          <p:cNvPr id="362593" name="Text Box 97"/>
          <p:cNvSpPr txBox="1">
            <a:spLocks noChangeArrowheads="1"/>
          </p:cNvSpPr>
          <p:nvPr/>
        </p:nvSpPr>
        <p:spPr bwMode="auto">
          <a:xfrm>
            <a:off x="685800" y="2743200"/>
            <a:ext cx="118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a:solidFill>
                  <a:schemeClr val="tx2"/>
                </a:solidFill>
                <a:effectLst/>
                <a:latin typeface="Arial" pitchFamily="34" charset="0"/>
              </a:rPr>
              <a:t>20 kV</a:t>
            </a:r>
          </a:p>
        </p:txBody>
      </p:sp>
      <p:sp>
        <p:nvSpPr>
          <p:cNvPr id="362594" name="Text Box 98"/>
          <p:cNvSpPr txBox="1">
            <a:spLocks noChangeArrowheads="1"/>
          </p:cNvSpPr>
          <p:nvPr/>
        </p:nvSpPr>
        <p:spPr bwMode="auto">
          <a:xfrm>
            <a:off x="2125663" y="2743200"/>
            <a:ext cx="2151062"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dirty="0">
                <a:solidFill>
                  <a:schemeClr val="tx2"/>
                </a:solidFill>
                <a:effectLst/>
                <a:latin typeface="Arial" pitchFamily="34" charset="0"/>
              </a:rPr>
              <a:t>22kV/220kV</a:t>
            </a:r>
          </a:p>
          <a:p>
            <a:r>
              <a:rPr lang="en-US" sz="2800" dirty="0">
                <a:solidFill>
                  <a:schemeClr val="tx2"/>
                </a:solidFill>
                <a:effectLst/>
                <a:latin typeface="Arial" pitchFamily="34" charset="0"/>
              </a:rPr>
              <a:t>80MVA</a:t>
            </a:r>
          </a:p>
          <a:p>
            <a:r>
              <a:rPr lang="en-US" sz="2800" dirty="0">
                <a:solidFill>
                  <a:schemeClr val="tx2"/>
                </a:solidFill>
                <a:effectLst/>
                <a:latin typeface="Arial" pitchFamily="34" charset="0"/>
              </a:rPr>
              <a:t>14%</a:t>
            </a:r>
          </a:p>
        </p:txBody>
      </p:sp>
      <p:sp>
        <p:nvSpPr>
          <p:cNvPr id="362595" name="Text Box 99"/>
          <p:cNvSpPr txBox="1">
            <a:spLocks noChangeArrowheads="1"/>
          </p:cNvSpPr>
          <p:nvPr/>
        </p:nvSpPr>
        <p:spPr bwMode="auto">
          <a:xfrm>
            <a:off x="4716463" y="2743200"/>
            <a:ext cx="2151062"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a:solidFill>
                  <a:schemeClr val="tx2"/>
                </a:solidFill>
                <a:effectLst/>
                <a:latin typeface="Arial" pitchFamily="34" charset="0"/>
              </a:rPr>
              <a:t>220kV/20kV</a:t>
            </a:r>
          </a:p>
          <a:p>
            <a:r>
              <a:rPr lang="en-US" sz="2800">
                <a:solidFill>
                  <a:schemeClr val="tx2"/>
                </a:solidFill>
                <a:effectLst/>
                <a:latin typeface="Arial" pitchFamily="34" charset="0"/>
              </a:rPr>
              <a:t>50MVA</a:t>
            </a:r>
          </a:p>
          <a:p>
            <a:r>
              <a:rPr lang="en-US" sz="2800">
                <a:solidFill>
                  <a:schemeClr val="tx2"/>
                </a:solidFill>
                <a:effectLst/>
                <a:latin typeface="Arial" pitchFamily="34" charset="0"/>
              </a:rPr>
              <a:t>10%</a:t>
            </a:r>
          </a:p>
        </p:txBody>
      </p:sp>
      <p:sp>
        <p:nvSpPr>
          <p:cNvPr id="362596" name="Text Box 100"/>
          <p:cNvSpPr txBox="1">
            <a:spLocks noChangeArrowheads="1"/>
          </p:cNvSpPr>
          <p:nvPr/>
        </p:nvSpPr>
        <p:spPr bwMode="auto">
          <a:xfrm>
            <a:off x="6840538" y="2743200"/>
            <a:ext cx="2151062"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974725" indent="-457200">
              <a:defRPr kumimoji="1" sz="2400">
                <a:solidFill>
                  <a:schemeClr val="tx1"/>
                </a:solidFill>
                <a:latin typeface="Times New Roman" pitchFamily="18" charset="0"/>
              </a:defRPr>
            </a:lvl2pPr>
            <a:lvl3pPr marL="1546225" indent="-457200">
              <a:defRPr kumimoji="1" sz="2400">
                <a:solidFill>
                  <a:schemeClr val="tx1"/>
                </a:solidFill>
                <a:latin typeface="Times New Roman" pitchFamily="18" charset="0"/>
              </a:defRPr>
            </a:lvl3pPr>
            <a:lvl4pPr marL="2117725" indent="-457200">
              <a:defRPr kumimoji="1" sz="2400">
                <a:solidFill>
                  <a:schemeClr val="tx1"/>
                </a:solidFill>
                <a:latin typeface="Times New Roman" pitchFamily="18" charset="0"/>
              </a:defRPr>
            </a:lvl4pPr>
            <a:lvl5pPr marL="2689225" indent="-457200">
              <a:defRPr kumimoji="1" sz="2400">
                <a:solidFill>
                  <a:schemeClr val="tx1"/>
                </a:solidFill>
                <a:latin typeface="Times New Roman" pitchFamily="18" charset="0"/>
              </a:defRPr>
            </a:lvl5pPr>
            <a:lvl6pPr marL="3146425" indent="-457200" algn="l" rtl="0" eaLnBrk="0" fontAlgn="base" hangingPunct="0">
              <a:spcBef>
                <a:spcPct val="0"/>
              </a:spcBef>
              <a:spcAft>
                <a:spcPct val="0"/>
              </a:spcAft>
              <a:defRPr kumimoji="1" sz="2400">
                <a:solidFill>
                  <a:schemeClr val="tx1"/>
                </a:solidFill>
                <a:latin typeface="Times New Roman" pitchFamily="18" charset="0"/>
              </a:defRPr>
            </a:lvl6pPr>
            <a:lvl7pPr marL="3603625" indent="-457200" algn="l" rtl="0" eaLnBrk="0" fontAlgn="base" hangingPunct="0">
              <a:spcBef>
                <a:spcPct val="0"/>
              </a:spcBef>
              <a:spcAft>
                <a:spcPct val="0"/>
              </a:spcAft>
              <a:defRPr kumimoji="1" sz="2400">
                <a:solidFill>
                  <a:schemeClr val="tx1"/>
                </a:solidFill>
                <a:latin typeface="Times New Roman" pitchFamily="18" charset="0"/>
              </a:defRPr>
            </a:lvl7pPr>
            <a:lvl8pPr marL="4060825" indent="-457200" algn="l" rtl="0" eaLnBrk="0" fontAlgn="base" hangingPunct="0">
              <a:spcBef>
                <a:spcPct val="0"/>
              </a:spcBef>
              <a:spcAft>
                <a:spcPct val="0"/>
              </a:spcAft>
              <a:defRPr kumimoji="1" sz="2400">
                <a:solidFill>
                  <a:schemeClr val="tx1"/>
                </a:solidFill>
                <a:latin typeface="Times New Roman" pitchFamily="18" charset="0"/>
              </a:defRPr>
            </a:lvl8pPr>
            <a:lvl9pPr marL="4518025" indent="-457200" algn="l" rtl="0" eaLnBrk="0" fontAlgn="base" hangingPunct="0">
              <a:spcBef>
                <a:spcPct val="0"/>
              </a:spcBef>
              <a:spcAft>
                <a:spcPct val="0"/>
              </a:spcAft>
              <a:defRPr kumimoji="1" sz="2400">
                <a:solidFill>
                  <a:schemeClr val="tx1"/>
                </a:solidFill>
                <a:latin typeface="Times New Roman" pitchFamily="18" charset="0"/>
              </a:defRPr>
            </a:lvl9pPr>
          </a:lstStyle>
          <a:p>
            <a:r>
              <a:rPr lang="en-US" sz="2800">
                <a:solidFill>
                  <a:schemeClr val="tx2"/>
                </a:solidFill>
                <a:effectLst/>
                <a:latin typeface="Arial" pitchFamily="34" charset="0"/>
              </a:rPr>
              <a:t>50MVA</a:t>
            </a:r>
          </a:p>
          <a:p>
            <a:r>
              <a:rPr lang="en-US" sz="2800">
                <a:solidFill>
                  <a:schemeClr val="tx2"/>
                </a:solidFill>
                <a:effectLst/>
                <a:latin typeface="Arial" pitchFamily="34" charset="0"/>
              </a:rPr>
              <a:t>0.8 PF lagging</a:t>
            </a:r>
          </a:p>
        </p:txBody>
      </p:sp>
    </p:spTree>
    <p:extLst>
      <p:ext uri="{BB962C8B-B14F-4D97-AF65-F5344CB8AC3E}">
        <p14:creationId xmlns:p14="http://schemas.microsoft.com/office/powerpoint/2010/main" val="248582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Angle Characteristics</a:t>
            </a:r>
            <a:endParaRPr lang="ar-IQ" dirty="0"/>
          </a:p>
        </p:txBody>
      </p:sp>
      <p:sp>
        <p:nvSpPr>
          <p:cNvPr id="3" name="Content Placeholder 2"/>
          <p:cNvSpPr>
            <a:spLocks noGrp="1"/>
          </p:cNvSpPr>
          <p:nvPr>
            <p:ph idx="1"/>
          </p:nvPr>
        </p:nvSpPr>
        <p:spPr/>
        <p:txBody>
          <a:bodyPr/>
          <a:lstStyle/>
          <a:p>
            <a:endParaRPr lang="ar-IQ" dirty="0"/>
          </a:p>
        </p:txBody>
      </p:sp>
      <p:pic>
        <p:nvPicPr>
          <p:cNvPr id="241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51" y="1607895"/>
            <a:ext cx="8271917" cy="426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228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332656"/>
            <a:ext cx="5832648" cy="439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723" y="4738728"/>
            <a:ext cx="55245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92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390525"/>
            <a:ext cx="5476875"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245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171450"/>
            <a:ext cx="5610225"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363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90066"/>
          </a:xfrm>
        </p:spPr>
        <p:txBody>
          <a:bodyPr>
            <a:normAutofit fontScale="90000"/>
          </a:bodyPr>
          <a:lstStyle/>
          <a:p>
            <a:r>
              <a:rPr lang="en-US" sz="3200" b="1" dirty="0" smtClean="0"/>
              <a:t>Power Transformer</a:t>
            </a:r>
            <a:endParaRPr lang="ar-IQ" sz="3200" b="1" dirty="0"/>
          </a:p>
        </p:txBody>
      </p:sp>
      <p:sp>
        <p:nvSpPr>
          <p:cNvPr id="3" name="Content Placeholder 2"/>
          <p:cNvSpPr>
            <a:spLocks noGrp="1"/>
          </p:cNvSpPr>
          <p:nvPr>
            <p:ph idx="1"/>
          </p:nvPr>
        </p:nvSpPr>
        <p:spPr>
          <a:xfrm>
            <a:off x="457200" y="620688"/>
            <a:ext cx="8229600" cy="5505475"/>
          </a:xfrm>
        </p:spPr>
        <p:txBody>
          <a:bodyPr>
            <a:normAutofit/>
          </a:bodyPr>
          <a:lstStyle/>
          <a:p>
            <a:r>
              <a:rPr lang="en-US" sz="2400" b="1" dirty="0" smtClean="0">
                <a:cs typeface="+mj-cs"/>
              </a:rPr>
              <a:t>Equivalent Circuit</a:t>
            </a:r>
          </a:p>
          <a:p>
            <a:endParaRPr lang="ar-IQ" sz="2400" b="1" dirty="0">
              <a:cs typeface="+mj-cs"/>
            </a:endParaRPr>
          </a:p>
        </p:txBody>
      </p:sp>
      <p:pic>
        <p:nvPicPr>
          <p:cNvPr id="245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764704"/>
            <a:ext cx="50196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59289"/>
            <a:ext cx="6550221" cy="31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5517232"/>
            <a:ext cx="4300314" cy="52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802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332656"/>
            <a:ext cx="643751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3" y="1819274"/>
            <a:ext cx="6146056" cy="349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903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20339</TotalTime>
  <Words>638</Words>
  <Application>Microsoft Office PowerPoint</Application>
  <PresentationFormat>On-screen Show (4:3)</PresentationFormat>
  <Paragraphs>119</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POWER SYSTEM ANALYSIS 2017 - 2018</vt:lpstr>
      <vt:lpstr>Lecture Outline</vt:lpstr>
      <vt:lpstr>Steady State Characteristics of Cylindrical Rotor Generator </vt:lpstr>
      <vt:lpstr>Power Angle Characteristics</vt:lpstr>
      <vt:lpstr>PowerPoint Presentation</vt:lpstr>
      <vt:lpstr>PowerPoint Presentation</vt:lpstr>
      <vt:lpstr>PowerPoint Presentation</vt:lpstr>
      <vt:lpstr>Power Transformer</vt:lpstr>
      <vt:lpstr>PowerPoint Presentation</vt:lpstr>
      <vt:lpstr>PowerPoint Presentation</vt:lpstr>
      <vt:lpstr>Referring to two sides</vt:lpstr>
      <vt:lpstr>Determination of parameters/ OC Test</vt:lpstr>
      <vt:lpstr>Determination of parameters/ SC Test</vt:lpstr>
      <vt:lpstr>Per-Unit System</vt:lpstr>
      <vt:lpstr>Per-Unit System</vt:lpstr>
      <vt:lpstr>Example 1</vt:lpstr>
      <vt:lpstr>Per-unit System for 1-  Circuit</vt:lpstr>
      <vt:lpstr>Transformation Between Bases</vt:lpstr>
      <vt:lpstr>Per-unit System for 1- Transformer</vt:lpstr>
      <vt:lpstr>Per-unit System for 1- Transformer</vt:lpstr>
      <vt:lpstr>Per-unit System for 1- Transformer</vt:lpstr>
      <vt:lpstr>Per-unit Eq. Ckt for 1- Transformer</vt:lpstr>
      <vt:lpstr>Per-unit Eq. Ckt for 1- Transformer</vt:lpstr>
      <vt:lpstr>Example for 1- Transformer</vt:lpstr>
      <vt:lpstr>Example for 1- Transformer</vt:lpstr>
      <vt:lpstr>Voltage Regulation Example</vt:lpstr>
      <vt:lpstr>Voltage Regulation Example</vt:lpstr>
      <vt:lpstr>Voltage Regulation Example</vt:lpstr>
      <vt:lpstr>Per-unit System for 3- Circuits</vt:lpstr>
      <vt:lpstr>Per-unit System for 3- Circuits</vt:lpstr>
      <vt:lpstr>Change Between Two Bases</vt:lpstr>
      <vt:lpstr>Example #1 for 3- Transformer</vt:lpstr>
      <vt:lpstr>Solution</vt:lpstr>
      <vt:lpstr>Solution</vt:lpstr>
      <vt:lpstr>Solution</vt:lpstr>
      <vt:lpstr>Per-unit System for 3- Transformer</vt:lpstr>
      <vt:lpstr>Example #2 for 3- Transformer </vt:lpstr>
      <vt:lpstr> Continue     Solution of example # 2</vt:lpstr>
      <vt:lpstr>Problem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research</dc:title>
  <dc:creator>Nesr</dc:creator>
  <cp:lastModifiedBy>DR.Ahmed Saker 2o1O</cp:lastModifiedBy>
  <cp:revision>667</cp:revision>
  <dcterms:created xsi:type="dcterms:W3CDTF">2010-08-13T03:05:25Z</dcterms:created>
  <dcterms:modified xsi:type="dcterms:W3CDTF">2017-12-07T07:06:49Z</dcterms:modified>
</cp:coreProperties>
</file>